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4" r:id="rId3"/>
    <p:sldId id="258" r:id="rId4"/>
    <p:sldId id="273" r:id="rId5"/>
    <p:sldId id="274" r:id="rId6"/>
    <p:sldId id="279" r:id="rId7"/>
    <p:sldId id="283" r:id="rId8"/>
    <p:sldId id="285" r:id="rId9"/>
    <p:sldId id="286" r:id="rId10"/>
    <p:sldId id="284" r:id="rId11"/>
    <p:sldId id="277" r:id="rId12"/>
    <p:sldId id="328" r:id="rId13"/>
    <p:sldId id="327" r:id="rId14"/>
    <p:sldId id="278" r:id="rId15"/>
    <p:sldId id="275" r:id="rId16"/>
    <p:sldId id="297" r:id="rId17"/>
    <p:sldId id="276" r:id="rId18"/>
    <p:sldId id="281" r:id="rId19"/>
    <p:sldId id="282" r:id="rId20"/>
    <p:sldId id="287" r:id="rId21"/>
    <p:sldId id="288" r:id="rId22"/>
    <p:sldId id="298" r:id="rId23"/>
    <p:sldId id="299" r:id="rId24"/>
    <p:sldId id="300" r:id="rId25"/>
    <p:sldId id="302" r:id="rId26"/>
    <p:sldId id="303" r:id="rId27"/>
    <p:sldId id="311" r:id="rId28"/>
    <p:sldId id="301" r:id="rId29"/>
    <p:sldId id="293" r:id="rId30"/>
    <p:sldId id="295" r:id="rId31"/>
    <p:sldId id="291" r:id="rId32"/>
    <p:sldId id="292" r:id="rId33"/>
    <p:sldId id="304" r:id="rId34"/>
    <p:sldId id="306" r:id="rId35"/>
    <p:sldId id="307" r:id="rId36"/>
    <p:sldId id="289" r:id="rId37"/>
    <p:sldId id="310" r:id="rId38"/>
    <p:sldId id="305" r:id="rId39"/>
    <p:sldId id="312" r:id="rId40"/>
    <p:sldId id="314" r:id="rId41"/>
    <p:sldId id="315" r:id="rId42"/>
    <p:sldId id="313" r:id="rId43"/>
    <p:sldId id="316" r:id="rId44"/>
    <p:sldId id="317" r:id="rId45"/>
    <p:sldId id="319" r:id="rId46"/>
    <p:sldId id="320" r:id="rId47"/>
    <p:sldId id="321" r:id="rId48"/>
    <p:sldId id="290" r:id="rId49"/>
    <p:sldId id="309" r:id="rId50"/>
    <p:sldId id="308" r:id="rId51"/>
    <p:sldId id="323" r:id="rId52"/>
    <p:sldId id="272" r:id="rId53"/>
    <p:sldId id="296" r:id="rId54"/>
    <p:sldId id="322" r:id="rId55"/>
    <p:sldId id="324" r:id="rId56"/>
    <p:sldId id="325" r:id="rId57"/>
    <p:sldId id="326" r:id="rId58"/>
  </p:sldIdLst>
  <p:sldSz cx="9144000" cy="6858000" type="screen4x3"/>
  <p:notesSz cx="6858000" cy="9144000"/>
  <p:embeddedFontLst>
    <p:embeddedFont>
      <p:font typeface="Aaron" panose="02020900000000000000" pitchFamily="18" charset="0"/>
      <p:bold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8F6"/>
    <a:srgbClr val="FFFFFF"/>
    <a:srgbClr val="EFF5FB"/>
    <a:srgbClr val="99CC00"/>
    <a:srgbClr val="009900"/>
    <a:srgbClr val="996633"/>
    <a:srgbClr val="CC9900"/>
    <a:srgbClr val="CC66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39" autoAdjust="0"/>
    <p:restoredTop sz="94660"/>
  </p:normalViewPr>
  <p:slideViewPr>
    <p:cSldViewPr>
      <p:cViewPr>
        <p:scale>
          <a:sx n="55" d="100"/>
          <a:sy n="55" d="100"/>
        </p:scale>
        <p:origin x="528" y="34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0044AC-6383-4476-BD09-72F101BA110A}"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1926593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044AC-6383-4476-BD09-72F101BA110A}"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4137182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044AC-6383-4476-BD09-72F101BA110A}"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3443013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044AC-6383-4476-BD09-72F101BA110A}"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1031696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044AC-6383-4476-BD09-72F101BA110A}"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169392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0044AC-6383-4476-BD09-72F101BA110A}"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2628275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0044AC-6383-4476-BD09-72F101BA110A}" type="datetimeFigureOut">
              <a:rPr lang="en-US" smtClean="0"/>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2518958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0044AC-6383-4476-BD09-72F101BA110A}" type="datetimeFigureOut">
              <a:rPr lang="en-US" smtClean="0"/>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3994363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044AC-6383-4476-BD09-72F101BA110A}" type="datetimeFigureOut">
              <a:rPr lang="en-US" smtClean="0"/>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2692814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044AC-6383-4476-BD09-72F101BA110A}"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295709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044AC-6383-4476-BD09-72F101BA110A}"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1719290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044AC-6383-4476-BD09-72F101BA110A}" type="datetimeFigureOut">
              <a:rPr lang="en-US" smtClean="0"/>
              <a:t>10/27/2014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2C981-85A1-431C-A15F-1643B19F5392}" type="slidenum">
              <a:rPr lang="en-US" smtClean="0"/>
              <a:t>‹#›</a:t>
            </a:fld>
            <a:endParaRPr lang="en-US"/>
          </a:p>
        </p:txBody>
      </p:sp>
    </p:spTree>
    <p:extLst>
      <p:ext uri="{BB962C8B-B14F-4D97-AF65-F5344CB8AC3E}">
        <p14:creationId xmlns:p14="http://schemas.microsoft.com/office/powerpoint/2010/main" val="3957059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5.jp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ounded Rectangle 31"/>
          <p:cNvSpPr/>
          <p:nvPr/>
        </p:nvSpPr>
        <p:spPr>
          <a:xfrm rot="685272">
            <a:off x="555531" y="4951318"/>
            <a:ext cx="1615082" cy="1542793"/>
          </a:xfrm>
          <a:prstGeom prst="roundRect">
            <a:avLst/>
          </a:prstGeom>
          <a:solidFill>
            <a:srgbClr val="FFFFFF">
              <a:alpha val="74902"/>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21120435">
            <a:off x="516399" y="3435619"/>
            <a:ext cx="1539128" cy="1498576"/>
          </a:xfrm>
          <a:prstGeom prst="roundRect">
            <a:avLst/>
          </a:prstGeom>
          <a:solidFill>
            <a:srgbClr val="FFFFFF">
              <a:alpha val="74902"/>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02150" y="3601730"/>
            <a:ext cx="1166355" cy="1166355"/>
            <a:chOff x="803362" y="3951300"/>
            <a:chExt cx="963930" cy="963930"/>
          </a:xfrm>
        </p:grpSpPr>
        <p:sp>
          <p:nvSpPr>
            <p:cNvPr id="12" name="Freeform 7"/>
            <p:cNvSpPr>
              <a:spLocks/>
            </p:cNvSpPr>
            <p:nvPr/>
          </p:nvSpPr>
          <p:spPr bwMode="auto">
            <a:xfrm>
              <a:off x="840033" y="3987971"/>
              <a:ext cx="892334" cy="892334"/>
            </a:xfrm>
            <a:custGeom>
              <a:avLst/>
              <a:gdLst>
                <a:gd name="T0" fmla="*/ 1020 w 1023"/>
                <a:gd name="T1" fmla="*/ 460 h 1023"/>
                <a:gd name="T2" fmla="*/ 1000 w 1023"/>
                <a:gd name="T3" fmla="*/ 360 h 1023"/>
                <a:gd name="T4" fmla="*/ 962 w 1023"/>
                <a:gd name="T5" fmla="*/ 268 h 1023"/>
                <a:gd name="T6" fmla="*/ 906 w 1023"/>
                <a:gd name="T7" fmla="*/ 187 h 1023"/>
                <a:gd name="T8" fmla="*/ 837 w 1023"/>
                <a:gd name="T9" fmla="*/ 117 h 1023"/>
                <a:gd name="T10" fmla="*/ 755 w 1023"/>
                <a:gd name="T11" fmla="*/ 63 h 1023"/>
                <a:gd name="T12" fmla="*/ 664 w 1023"/>
                <a:gd name="T13" fmla="*/ 23 h 1023"/>
                <a:gd name="T14" fmla="*/ 564 w 1023"/>
                <a:gd name="T15" fmla="*/ 3 h 1023"/>
                <a:gd name="T16" fmla="*/ 460 w 1023"/>
                <a:gd name="T17" fmla="*/ 3 h 1023"/>
                <a:gd name="T18" fmla="*/ 360 w 1023"/>
                <a:gd name="T19" fmla="*/ 23 h 1023"/>
                <a:gd name="T20" fmla="*/ 268 w 1023"/>
                <a:gd name="T21" fmla="*/ 63 h 1023"/>
                <a:gd name="T22" fmla="*/ 187 w 1023"/>
                <a:gd name="T23" fmla="*/ 117 h 1023"/>
                <a:gd name="T24" fmla="*/ 117 w 1023"/>
                <a:gd name="T25" fmla="*/ 187 h 1023"/>
                <a:gd name="T26" fmla="*/ 63 w 1023"/>
                <a:gd name="T27" fmla="*/ 268 h 1023"/>
                <a:gd name="T28" fmla="*/ 24 w 1023"/>
                <a:gd name="T29" fmla="*/ 360 h 1023"/>
                <a:gd name="T30" fmla="*/ 3 w 1023"/>
                <a:gd name="T31" fmla="*/ 460 h 1023"/>
                <a:gd name="T32" fmla="*/ 2 w 1023"/>
                <a:gd name="T33" fmla="*/ 546 h 1023"/>
                <a:gd name="T34" fmla="*/ 11 w 1023"/>
                <a:gd name="T35" fmla="*/ 613 h 1023"/>
                <a:gd name="T36" fmla="*/ 27 w 1023"/>
                <a:gd name="T37" fmla="*/ 676 h 1023"/>
                <a:gd name="T38" fmla="*/ 52 w 1023"/>
                <a:gd name="T39" fmla="*/ 736 h 1023"/>
                <a:gd name="T40" fmla="*/ 83 w 1023"/>
                <a:gd name="T41" fmla="*/ 791 h 1023"/>
                <a:gd name="T42" fmla="*/ 123 w 1023"/>
                <a:gd name="T43" fmla="*/ 843 h 1023"/>
                <a:gd name="T44" fmla="*/ 166 w 1023"/>
                <a:gd name="T45" fmla="*/ 888 h 1023"/>
                <a:gd name="T46" fmla="*/ 217 w 1023"/>
                <a:gd name="T47" fmla="*/ 928 h 1023"/>
                <a:gd name="T48" fmla="*/ 453 w 1023"/>
                <a:gd name="T49" fmla="*/ 651 h 1023"/>
                <a:gd name="T50" fmla="*/ 416 w 1023"/>
                <a:gd name="T51" fmla="*/ 628 h 1023"/>
                <a:gd name="T52" fmla="*/ 387 w 1023"/>
                <a:gd name="T53" fmla="*/ 596 h 1023"/>
                <a:gd name="T54" fmla="*/ 368 w 1023"/>
                <a:gd name="T55" fmla="*/ 557 h 1023"/>
                <a:gd name="T56" fmla="*/ 361 w 1023"/>
                <a:gd name="T57" fmla="*/ 512 h 1023"/>
                <a:gd name="T58" fmla="*/ 373 w 1023"/>
                <a:gd name="T59" fmla="*/ 453 h 1023"/>
                <a:gd name="T60" fmla="*/ 406 w 1023"/>
                <a:gd name="T61" fmla="*/ 405 h 1023"/>
                <a:gd name="T62" fmla="*/ 453 w 1023"/>
                <a:gd name="T63" fmla="*/ 372 h 1023"/>
                <a:gd name="T64" fmla="*/ 512 w 1023"/>
                <a:gd name="T65" fmla="*/ 361 h 1023"/>
                <a:gd name="T66" fmla="*/ 571 w 1023"/>
                <a:gd name="T67" fmla="*/ 372 h 1023"/>
                <a:gd name="T68" fmla="*/ 619 w 1023"/>
                <a:gd name="T69" fmla="*/ 405 h 1023"/>
                <a:gd name="T70" fmla="*/ 652 w 1023"/>
                <a:gd name="T71" fmla="*/ 453 h 1023"/>
                <a:gd name="T72" fmla="*/ 663 w 1023"/>
                <a:gd name="T73" fmla="*/ 512 h 1023"/>
                <a:gd name="T74" fmla="*/ 652 w 1023"/>
                <a:gd name="T75" fmla="*/ 570 h 1023"/>
                <a:gd name="T76" fmla="*/ 619 w 1023"/>
                <a:gd name="T77" fmla="*/ 618 h 1023"/>
                <a:gd name="T78" fmla="*/ 571 w 1023"/>
                <a:gd name="T79" fmla="*/ 651 h 1023"/>
                <a:gd name="T80" fmla="*/ 512 w 1023"/>
                <a:gd name="T81" fmla="*/ 663 h 1023"/>
                <a:gd name="T82" fmla="*/ 497 w 1023"/>
                <a:gd name="T83" fmla="*/ 661 h 1023"/>
                <a:gd name="T84" fmla="*/ 483 w 1023"/>
                <a:gd name="T85" fmla="*/ 659 h 1023"/>
                <a:gd name="T86" fmla="*/ 470 w 1023"/>
                <a:gd name="T87" fmla="*/ 656 h 1023"/>
                <a:gd name="T88" fmla="*/ 457 w 1023"/>
                <a:gd name="T89" fmla="*/ 651 h 1023"/>
                <a:gd name="T90" fmla="*/ 271 w 1023"/>
                <a:gd name="T91" fmla="*/ 963 h 1023"/>
                <a:gd name="T92" fmla="*/ 301 w 1023"/>
                <a:gd name="T93" fmla="*/ 977 h 1023"/>
                <a:gd name="T94" fmla="*/ 331 w 1023"/>
                <a:gd name="T95" fmla="*/ 989 h 1023"/>
                <a:gd name="T96" fmla="*/ 362 w 1023"/>
                <a:gd name="T97" fmla="*/ 1000 h 1023"/>
                <a:gd name="T98" fmla="*/ 393 w 1023"/>
                <a:gd name="T99" fmla="*/ 1009 h 1023"/>
                <a:gd name="T100" fmla="*/ 427 w 1023"/>
                <a:gd name="T101" fmla="*/ 1016 h 1023"/>
                <a:gd name="T102" fmla="*/ 460 w 1023"/>
                <a:gd name="T103" fmla="*/ 1021 h 1023"/>
                <a:gd name="T104" fmla="*/ 495 w 1023"/>
                <a:gd name="T105" fmla="*/ 1023 h 1023"/>
                <a:gd name="T106" fmla="*/ 564 w 1023"/>
                <a:gd name="T107" fmla="*/ 1021 h 1023"/>
                <a:gd name="T108" fmla="*/ 664 w 1023"/>
                <a:gd name="T109" fmla="*/ 1000 h 1023"/>
                <a:gd name="T110" fmla="*/ 755 w 1023"/>
                <a:gd name="T111" fmla="*/ 961 h 1023"/>
                <a:gd name="T112" fmla="*/ 837 w 1023"/>
                <a:gd name="T113" fmla="*/ 907 h 1023"/>
                <a:gd name="T114" fmla="*/ 906 w 1023"/>
                <a:gd name="T115" fmla="*/ 836 h 1023"/>
                <a:gd name="T116" fmla="*/ 962 w 1023"/>
                <a:gd name="T117" fmla="*/ 756 h 1023"/>
                <a:gd name="T118" fmla="*/ 1000 w 1023"/>
                <a:gd name="T119" fmla="*/ 664 h 1023"/>
                <a:gd name="T120" fmla="*/ 1020 w 1023"/>
                <a:gd name="T121" fmla="*/ 56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1023">
                  <a:moveTo>
                    <a:pt x="1023" y="512"/>
                  </a:moveTo>
                  <a:lnTo>
                    <a:pt x="1020" y="460"/>
                  </a:lnTo>
                  <a:lnTo>
                    <a:pt x="1012" y="409"/>
                  </a:lnTo>
                  <a:lnTo>
                    <a:pt x="1000" y="360"/>
                  </a:lnTo>
                  <a:lnTo>
                    <a:pt x="982" y="312"/>
                  </a:lnTo>
                  <a:lnTo>
                    <a:pt x="962" y="268"/>
                  </a:lnTo>
                  <a:lnTo>
                    <a:pt x="935" y="226"/>
                  </a:lnTo>
                  <a:lnTo>
                    <a:pt x="906" y="187"/>
                  </a:lnTo>
                  <a:lnTo>
                    <a:pt x="873" y="150"/>
                  </a:lnTo>
                  <a:lnTo>
                    <a:pt x="837" y="117"/>
                  </a:lnTo>
                  <a:lnTo>
                    <a:pt x="798" y="88"/>
                  </a:lnTo>
                  <a:lnTo>
                    <a:pt x="755" y="63"/>
                  </a:lnTo>
                  <a:lnTo>
                    <a:pt x="711" y="41"/>
                  </a:lnTo>
                  <a:lnTo>
                    <a:pt x="664" y="23"/>
                  </a:lnTo>
                  <a:lnTo>
                    <a:pt x="615" y="11"/>
                  </a:lnTo>
                  <a:lnTo>
                    <a:pt x="564" y="3"/>
                  </a:lnTo>
                  <a:lnTo>
                    <a:pt x="512" y="0"/>
                  </a:lnTo>
                  <a:lnTo>
                    <a:pt x="460" y="3"/>
                  </a:lnTo>
                  <a:lnTo>
                    <a:pt x="410" y="11"/>
                  </a:lnTo>
                  <a:lnTo>
                    <a:pt x="360" y="23"/>
                  </a:lnTo>
                  <a:lnTo>
                    <a:pt x="313" y="41"/>
                  </a:lnTo>
                  <a:lnTo>
                    <a:pt x="268" y="63"/>
                  </a:lnTo>
                  <a:lnTo>
                    <a:pt x="226" y="88"/>
                  </a:lnTo>
                  <a:lnTo>
                    <a:pt x="187" y="117"/>
                  </a:lnTo>
                  <a:lnTo>
                    <a:pt x="150" y="150"/>
                  </a:lnTo>
                  <a:lnTo>
                    <a:pt x="117" y="187"/>
                  </a:lnTo>
                  <a:lnTo>
                    <a:pt x="88" y="226"/>
                  </a:lnTo>
                  <a:lnTo>
                    <a:pt x="63" y="268"/>
                  </a:lnTo>
                  <a:lnTo>
                    <a:pt x="41" y="312"/>
                  </a:lnTo>
                  <a:lnTo>
                    <a:pt x="24" y="360"/>
                  </a:lnTo>
                  <a:lnTo>
                    <a:pt x="11" y="409"/>
                  </a:lnTo>
                  <a:lnTo>
                    <a:pt x="3" y="460"/>
                  </a:lnTo>
                  <a:lnTo>
                    <a:pt x="0" y="512"/>
                  </a:lnTo>
                  <a:lnTo>
                    <a:pt x="2" y="546"/>
                  </a:lnTo>
                  <a:lnTo>
                    <a:pt x="5" y="580"/>
                  </a:lnTo>
                  <a:lnTo>
                    <a:pt x="11" y="613"/>
                  </a:lnTo>
                  <a:lnTo>
                    <a:pt x="18" y="644"/>
                  </a:lnTo>
                  <a:lnTo>
                    <a:pt x="27" y="676"/>
                  </a:lnTo>
                  <a:lnTo>
                    <a:pt x="39" y="706"/>
                  </a:lnTo>
                  <a:lnTo>
                    <a:pt x="52" y="736"/>
                  </a:lnTo>
                  <a:lnTo>
                    <a:pt x="67" y="764"/>
                  </a:lnTo>
                  <a:lnTo>
                    <a:pt x="83" y="791"/>
                  </a:lnTo>
                  <a:lnTo>
                    <a:pt x="102" y="818"/>
                  </a:lnTo>
                  <a:lnTo>
                    <a:pt x="123" y="843"/>
                  </a:lnTo>
                  <a:lnTo>
                    <a:pt x="143" y="866"/>
                  </a:lnTo>
                  <a:lnTo>
                    <a:pt x="166" y="888"/>
                  </a:lnTo>
                  <a:lnTo>
                    <a:pt x="191" y="910"/>
                  </a:lnTo>
                  <a:lnTo>
                    <a:pt x="217" y="928"/>
                  </a:lnTo>
                  <a:lnTo>
                    <a:pt x="244" y="947"/>
                  </a:lnTo>
                  <a:lnTo>
                    <a:pt x="453" y="651"/>
                  </a:lnTo>
                  <a:lnTo>
                    <a:pt x="434" y="641"/>
                  </a:lnTo>
                  <a:lnTo>
                    <a:pt x="416" y="628"/>
                  </a:lnTo>
                  <a:lnTo>
                    <a:pt x="400" y="613"/>
                  </a:lnTo>
                  <a:lnTo>
                    <a:pt x="387" y="596"/>
                  </a:lnTo>
                  <a:lnTo>
                    <a:pt x="376" y="577"/>
                  </a:lnTo>
                  <a:lnTo>
                    <a:pt x="368" y="557"/>
                  </a:lnTo>
                  <a:lnTo>
                    <a:pt x="363" y="535"/>
                  </a:lnTo>
                  <a:lnTo>
                    <a:pt x="361" y="512"/>
                  </a:lnTo>
                  <a:lnTo>
                    <a:pt x="365" y="482"/>
                  </a:lnTo>
                  <a:lnTo>
                    <a:pt x="373" y="453"/>
                  </a:lnTo>
                  <a:lnTo>
                    <a:pt x="387" y="428"/>
                  </a:lnTo>
                  <a:lnTo>
                    <a:pt x="406" y="405"/>
                  </a:lnTo>
                  <a:lnTo>
                    <a:pt x="428" y="386"/>
                  </a:lnTo>
                  <a:lnTo>
                    <a:pt x="453" y="372"/>
                  </a:lnTo>
                  <a:lnTo>
                    <a:pt x="482" y="364"/>
                  </a:lnTo>
                  <a:lnTo>
                    <a:pt x="512" y="361"/>
                  </a:lnTo>
                  <a:lnTo>
                    <a:pt x="542" y="364"/>
                  </a:lnTo>
                  <a:lnTo>
                    <a:pt x="571" y="372"/>
                  </a:lnTo>
                  <a:lnTo>
                    <a:pt x="596" y="386"/>
                  </a:lnTo>
                  <a:lnTo>
                    <a:pt x="619" y="405"/>
                  </a:lnTo>
                  <a:lnTo>
                    <a:pt x="638" y="428"/>
                  </a:lnTo>
                  <a:lnTo>
                    <a:pt x="652" y="453"/>
                  </a:lnTo>
                  <a:lnTo>
                    <a:pt x="660" y="482"/>
                  </a:lnTo>
                  <a:lnTo>
                    <a:pt x="663" y="512"/>
                  </a:lnTo>
                  <a:lnTo>
                    <a:pt x="660" y="542"/>
                  </a:lnTo>
                  <a:lnTo>
                    <a:pt x="652" y="570"/>
                  </a:lnTo>
                  <a:lnTo>
                    <a:pt x="638" y="596"/>
                  </a:lnTo>
                  <a:lnTo>
                    <a:pt x="619" y="618"/>
                  </a:lnTo>
                  <a:lnTo>
                    <a:pt x="596" y="637"/>
                  </a:lnTo>
                  <a:lnTo>
                    <a:pt x="571" y="651"/>
                  </a:lnTo>
                  <a:lnTo>
                    <a:pt x="542" y="659"/>
                  </a:lnTo>
                  <a:lnTo>
                    <a:pt x="512" y="663"/>
                  </a:lnTo>
                  <a:lnTo>
                    <a:pt x="505" y="663"/>
                  </a:lnTo>
                  <a:lnTo>
                    <a:pt x="497" y="661"/>
                  </a:lnTo>
                  <a:lnTo>
                    <a:pt x="490" y="660"/>
                  </a:lnTo>
                  <a:lnTo>
                    <a:pt x="483" y="659"/>
                  </a:lnTo>
                  <a:lnTo>
                    <a:pt x="476" y="658"/>
                  </a:lnTo>
                  <a:lnTo>
                    <a:pt x="470" y="656"/>
                  </a:lnTo>
                  <a:lnTo>
                    <a:pt x="464" y="653"/>
                  </a:lnTo>
                  <a:lnTo>
                    <a:pt x="457" y="651"/>
                  </a:lnTo>
                  <a:lnTo>
                    <a:pt x="257" y="955"/>
                  </a:lnTo>
                  <a:lnTo>
                    <a:pt x="271" y="963"/>
                  </a:lnTo>
                  <a:lnTo>
                    <a:pt x="286" y="970"/>
                  </a:lnTo>
                  <a:lnTo>
                    <a:pt x="301" y="977"/>
                  </a:lnTo>
                  <a:lnTo>
                    <a:pt x="316" y="984"/>
                  </a:lnTo>
                  <a:lnTo>
                    <a:pt x="331" y="989"/>
                  </a:lnTo>
                  <a:lnTo>
                    <a:pt x="346" y="995"/>
                  </a:lnTo>
                  <a:lnTo>
                    <a:pt x="362" y="1000"/>
                  </a:lnTo>
                  <a:lnTo>
                    <a:pt x="378" y="1004"/>
                  </a:lnTo>
                  <a:lnTo>
                    <a:pt x="393" y="1009"/>
                  </a:lnTo>
                  <a:lnTo>
                    <a:pt x="411" y="1013"/>
                  </a:lnTo>
                  <a:lnTo>
                    <a:pt x="427" y="1016"/>
                  </a:lnTo>
                  <a:lnTo>
                    <a:pt x="443" y="1018"/>
                  </a:lnTo>
                  <a:lnTo>
                    <a:pt x="460" y="1021"/>
                  </a:lnTo>
                  <a:lnTo>
                    <a:pt x="478" y="1022"/>
                  </a:lnTo>
                  <a:lnTo>
                    <a:pt x="495" y="1023"/>
                  </a:lnTo>
                  <a:lnTo>
                    <a:pt x="512" y="1023"/>
                  </a:lnTo>
                  <a:lnTo>
                    <a:pt x="564" y="1021"/>
                  </a:lnTo>
                  <a:lnTo>
                    <a:pt x="615" y="1013"/>
                  </a:lnTo>
                  <a:lnTo>
                    <a:pt x="664" y="1000"/>
                  </a:lnTo>
                  <a:lnTo>
                    <a:pt x="711" y="983"/>
                  </a:lnTo>
                  <a:lnTo>
                    <a:pt x="755" y="961"/>
                  </a:lnTo>
                  <a:lnTo>
                    <a:pt x="798" y="935"/>
                  </a:lnTo>
                  <a:lnTo>
                    <a:pt x="837" y="907"/>
                  </a:lnTo>
                  <a:lnTo>
                    <a:pt x="873" y="873"/>
                  </a:lnTo>
                  <a:lnTo>
                    <a:pt x="906" y="836"/>
                  </a:lnTo>
                  <a:lnTo>
                    <a:pt x="935" y="797"/>
                  </a:lnTo>
                  <a:lnTo>
                    <a:pt x="962" y="756"/>
                  </a:lnTo>
                  <a:lnTo>
                    <a:pt x="982" y="711"/>
                  </a:lnTo>
                  <a:lnTo>
                    <a:pt x="1000" y="664"/>
                  </a:lnTo>
                  <a:lnTo>
                    <a:pt x="1012" y="614"/>
                  </a:lnTo>
                  <a:lnTo>
                    <a:pt x="1020" y="563"/>
                  </a:lnTo>
                  <a:lnTo>
                    <a:pt x="1023" y="512"/>
                  </a:lnTo>
                  <a:close/>
                </a:path>
              </a:pathLst>
            </a:custGeom>
            <a:solidFill>
              <a:schemeClr val="tx2">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 name="Freeform 5"/>
            <p:cNvSpPr>
              <a:spLocks/>
            </p:cNvSpPr>
            <p:nvPr/>
          </p:nvSpPr>
          <p:spPr bwMode="auto">
            <a:xfrm>
              <a:off x="803362" y="3951300"/>
              <a:ext cx="963930" cy="963930"/>
            </a:xfrm>
            <a:custGeom>
              <a:avLst/>
              <a:gdLst>
                <a:gd name="T0" fmla="*/ 441 w 1104"/>
                <a:gd name="T1" fmla="*/ 12 h 1103"/>
                <a:gd name="T2" fmla="*/ 289 w 1104"/>
                <a:gd name="T3" fmla="*/ 67 h 1103"/>
                <a:gd name="T4" fmla="*/ 162 w 1104"/>
                <a:gd name="T5" fmla="*/ 162 h 1103"/>
                <a:gd name="T6" fmla="*/ 67 w 1104"/>
                <a:gd name="T7" fmla="*/ 289 h 1103"/>
                <a:gd name="T8" fmla="*/ 12 w 1104"/>
                <a:gd name="T9" fmla="*/ 441 h 1103"/>
                <a:gd name="T10" fmla="*/ 1 w 1104"/>
                <a:gd name="T11" fmla="*/ 590 h 1103"/>
                <a:gd name="T12" fmla="*/ 18 w 1104"/>
                <a:gd name="T13" fmla="*/ 695 h 1103"/>
                <a:gd name="T14" fmla="*/ 55 w 1104"/>
                <a:gd name="T15" fmla="*/ 794 h 1103"/>
                <a:gd name="T16" fmla="*/ 109 w 1104"/>
                <a:gd name="T17" fmla="*/ 882 h 1103"/>
                <a:gd name="T18" fmla="*/ 179 w 1104"/>
                <a:gd name="T19" fmla="*/ 959 h 1103"/>
                <a:gd name="T20" fmla="*/ 260 w 1104"/>
                <a:gd name="T21" fmla="*/ 1021 h 1103"/>
                <a:gd name="T22" fmla="*/ 222 w 1104"/>
                <a:gd name="T23" fmla="*/ 961 h 1103"/>
                <a:gd name="T24" fmla="*/ 152 w 1104"/>
                <a:gd name="T25" fmla="*/ 893 h 1103"/>
                <a:gd name="T26" fmla="*/ 96 w 1104"/>
                <a:gd name="T27" fmla="*/ 812 h 1103"/>
                <a:gd name="T28" fmla="*/ 54 w 1104"/>
                <a:gd name="T29" fmla="*/ 722 h 1103"/>
                <a:gd name="T30" fmla="*/ 31 w 1104"/>
                <a:gd name="T31" fmla="*/ 622 h 1103"/>
                <a:gd name="T32" fmla="*/ 29 w 1104"/>
                <a:gd name="T33" fmla="*/ 499 h 1103"/>
                <a:gd name="T34" fmla="*/ 68 w 1104"/>
                <a:gd name="T35" fmla="*/ 348 h 1103"/>
                <a:gd name="T36" fmla="*/ 146 w 1104"/>
                <a:gd name="T37" fmla="*/ 218 h 1103"/>
                <a:gd name="T38" fmla="*/ 259 w 1104"/>
                <a:gd name="T39" fmla="*/ 116 h 1103"/>
                <a:gd name="T40" fmla="*/ 396 w 1104"/>
                <a:gd name="T41" fmla="*/ 51 h 1103"/>
                <a:gd name="T42" fmla="*/ 553 w 1104"/>
                <a:gd name="T43" fmla="*/ 26 h 1103"/>
                <a:gd name="T44" fmla="*/ 710 w 1104"/>
                <a:gd name="T45" fmla="*/ 51 h 1103"/>
                <a:gd name="T46" fmla="*/ 847 w 1104"/>
                <a:gd name="T47" fmla="*/ 116 h 1103"/>
                <a:gd name="T48" fmla="*/ 959 w 1104"/>
                <a:gd name="T49" fmla="*/ 218 h 1103"/>
                <a:gd name="T50" fmla="*/ 1037 w 1104"/>
                <a:gd name="T51" fmla="*/ 348 h 1103"/>
                <a:gd name="T52" fmla="*/ 1076 w 1104"/>
                <a:gd name="T53" fmla="*/ 499 h 1103"/>
                <a:gd name="T54" fmla="*/ 1068 w 1104"/>
                <a:gd name="T55" fmla="*/ 659 h 1103"/>
                <a:gd name="T56" fmla="*/ 1015 w 1104"/>
                <a:gd name="T57" fmla="*/ 804 h 1103"/>
                <a:gd name="T58" fmla="*/ 925 w 1104"/>
                <a:gd name="T59" fmla="*/ 925 h 1103"/>
                <a:gd name="T60" fmla="*/ 803 w 1104"/>
                <a:gd name="T61" fmla="*/ 1016 h 1103"/>
                <a:gd name="T62" fmla="*/ 659 w 1104"/>
                <a:gd name="T63" fmla="*/ 1068 h 1103"/>
                <a:gd name="T64" fmla="*/ 535 w 1104"/>
                <a:gd name="T65" fmla="*/ 1079 h 1103"/>
                <a:gd name="T66" fmla="*/ 483 w 1104"/>
                <a:gd name="T67" fmla="*/ 1074 h 1103"/>
                <a:gd name="T68" fmla="*/ 431 w 1104"/>
                <a:gd name="T69" fmla="*/ 1064 h 1103"/>
                <a:gd name="T70" fmla="*/ 383 w 1104"/>
                <a:gd name="T71" fmla="*/ 1050 h 1103"/>
                <a:gd name="T72" fmla="*/ 335 w 1104"/>
                <a:gd name="T73" fmla="*/ 1030 h 1103"/>
                <a:gd name="T74" fmla="*/ 290 w 1104"/>
                <a:gd name="T75" fmla="*/ 1007 h 1103"/>
                <a:gd name="T76" fmla="*/ 307 w 1104"/>
                <a:gd name="T77" fmla="*/ 1047 h 1103"/>
                <a:gd name="T78" fmla="*/ 356 w 1104"/>
                <a:gd name="T79" fmla="*/ 1068 h 1103"/>
                <a:gd name="T80" fmla="*/ 407 w 1104"/>
                <a:gd name="T81" fmla="*/ 1085 h 1103"/>
                <a:gd name="T82" fmla="*/ 460 w 1104"/>
                <a:gd name="T83" fmla="*/ 1096 h 1103"/>
                <a:gd name="T84" fmla="*/ 515 w 1104"/>
                <a:gd name="T85" fmla="*/ 1102 h 1103"/>
                <a:gd name="T86" fmla="*/ 610 w 1104"/>
                <a:gd name="T87" fmla="*/ 1101 h 1103"/>
                <a:gd name="T88" fmla="*/ 767 w 1104"/>
                <a:gd name="T89" fmla="*/ 1060 h 1103"/>
                <a:gd name="T90" fmla="*/ 903 w 1104"/>
                <a:gd name="T91" fmla="*/ 978 h 1103"/>
                <a:gd name="T92" fmla="*/ 1011 w 1104"/>
                <a:gd name="T93" fmla="*/ 861 h 1103"/>
                <a:gd name="T94" fmla="*/ 1080 w 1104"/>
                <a:gd name="T95" fmla="*/ 717 h 1103"/>
                <a:gd name="T96" fmla="*/ 1104 w 1104"/>
                <a:gd name="T97" fmla="*/ 553 h 1103"/>
                <a:gd name="T98" fmla="*/ 1080 w 1104"/>
                <a:gd name="T99" fmla="*/ 388 h 1103"/>
                <a:gd name="T100" fmla="*/ 1011 w 1104"/>
                <a:gd name="T101" fmla="*/ 244 h 1103"/>
                <a:gd name="T102" fmla="*/ 903 w 1104"/>
                <a:gd name="T103" fmla="*/ 127 h 1103"/>
                <a:gd name="T104" fmla="*/ 767 w 1104"/>
                <a:gd name="T105" fmla="*/ 44 h 1103"/>
                <a:gd name="T106" fmla="*/ 610 w 1104"/>
                <a:gd name="T107" fmla="*/ 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4" h="1103">
                  <a:moveTo>
                    <a:pt x="553" y="0"/>
                  </a:moveTo>
                  <a:lnTo>
                    <a:pt x="497" y="2"/>
                  </a:lnTo>
                  <a:lnTo>
                    <a:pt x="441" y="12"/>
                  </a:lnTo>
                  <a:lnTo>
                    <a:pt x="388" y="25"/>
                  </a:lnTo>
                  <a:lnTo>
                    <a:pt x="338" y="44"/>
                  </a:lnTo>
                  <a:lnTo>
                    <a:pt x="289" y="67"/>
                  </a:lnTo>
                  <a:lnTo>
                    <a:pt x="244" y="94"/>
                  </a:lnTo>
                  <a:lnTo>
                    <a:pt x="202" y="127"/>
                  </a:lnTo>
                  <a:lnTo>
                    <a:pt x="162" y="162"/>
                  </a:lnTo>
                  <a:lnTo>
                    <a:pt x="127" y="201"/>
                  </a:lnTo>
                  <a:lnTo>
                    <a:pt x="94" y="244"/>
                  </a:lnTo>
                  <a:lnTo>
                    <a:pt x="67" y="289"/>
                  </a:lnTo>
                  <a:lnTo>
                    <a:pt x="44" y="337"/>
                  </a:lnTo>
                  <a:lnTo>
                    <a:pt x="25" y="388"/>
                  </a:lnTo>
                  <a:lnTo>
                    <a:pt x="12" y="441"/>
                  </a:lnTo>
                  <a:lnTo>
                    <a:pt x="2" y="496"/>
                  </a:lnTo>
                  <a:lnTo>
                    <a:pt x="0" y="553"/>
                  </a:lnTo>
                  <a:lnTo>
                    <a:pt x="1" y="590"/>
                  </a:lnTo>
                  <a:lnTo>
                    <a:pt x="5" y="625"/>
                  </a:lnTo>
                  <a:lnTo>
                    <a:pt x="10" y="661"/>
                  </a:lnTo>
                  <a:lnTo>
                    <a:pt x="18" y="695"/>
                  </a:lnTo>
                  <a:lnTo>
                    <a:pt x="29" y="729"/>
                  </a:lnTo>
                  <a:lnTo>
                    <a:pt x="41" y="762"/>
                  </a:lnTo>
                  <a:lnTo>
                    <a:pt x="55" y="794"/>
                  </a:lnTo>
                  <a:lnTo>
                    <a:pt x="71" y="824"/>
                  </a:lnTo>
                  <a:lnTo>
                    <a:pt x="90" y="854"/>
                  </a:lnTo>
                  <a:lnTo>
                    <a:pt x="109" y="882"/>
                  </a:lnTo>
                  <a:lnTo>
                    <a:pt x="130" y="910"/>
                  </a:lnTo>
                  <a:lnTo>
                    <a:pt x="153" y="935"/>
                  </a:lnTo>
                  <a:lnTo>
                    <a:pt x="179" y="959"/>
                  </a:lnTo>
                  <a:lnTo>
                    <a:pt x="204" y="981"/>
                  </a:lnTo>
                  <a:lnTo>
                    <a:pt x="232" y="1002"/>
                  </a:lnTo>
                  <a:lnTo>
                    <a:pt x="260" y="1021"/>
                  </a:lnTo>
                  <a:lnTo>
                    <a:pt x="275" y="999"/>
                  </a:lnTo>
                  <a:lnTo>
                    <a:pt x="248" y="981"/>
                  </a:lnTo>
                  <a:lnTo>
                    <a:pt x="222" y="961"/>
                  </a:lnTo>
                  <a:lnTo>
                    <a:pt x="197" y="941"/>
                  </a:lnTo>
                  <a:lnTo>
                    <a:pt x="174" y="918"/>
                  </a:lnTo>
                  <a:lnTo>
                    <a:pt x="152" y="893"/>
                  </a:lnTo>
                  <a:lnTo>
                    <a:pt x="131" y="867"/>
                  </a:lnTo>
                  <a:lnTo>
                    <a:pt x="113" y="841"/>
                  </a:lnTo>
                  <a:lnTo>
                    <a:pt x="96" y="812"/>
                  </a:lnTo>
                  <a:lnTo>
                    <a:pt x="80" y="783"/>
                  </a:lnTo>
                  <a:lnTo>
                    <a:pt x="66" y="753"/>
                  </a:lnTo>
                  <a:lnTo>
                    <a:pt x="54" y="722"/>
                  </a:lnTo>
                  <a:lnTo>
                    <a:pt x="45" y="690"/>
                  </a:lnTo>
                  <a:lnTo>
                    <a:pt x="37" y="656"/>
                  </a:lnTo>
                  <a:lnTo>
                    <a:pt x="31" y="622"/>
                  </a:lnTo>
                  <a:lnTo>
                    <a:pt x="28" y="588"/>
                  </a:lnTo>
                  <a:lnTo>
                    <a:pt x="27" y="553"/>
                  </a:lnTo>
                  <a:lnTo>
                    <a:pt x="29" y="499"/>
                  </a:lnTo>
                  <a:lnTo>
                    <a:pt x="37" y="447"/>
                  </a:lnTo>
                  <a:lnTo>
                    <a:pt x="51" y="396"/>
                  </a:lnTo>
                  <a:lnTo>
                    <a:pt x="68" y="348"/>
                  </a:lnTo>
                  <a:lnTo>
                    <a:pt x="90" y="302"/>
                  </a:lnTo>
                  <a:lnTo>
                    <a:pt x="116" y="259"/>
                  </a:lnTo>
                  <a:lnTo>
                    <a:pt x="146" y="218"/>
                  </a:lnTo>
                  <a:lnTo>
                    <a:pt x="181" y="181"/>
                  </a:lnTo>
                  <a:lnTo>
                    <a:pt x="218" y="146"/>
                  </a:lnTo>
                  <a:lnTo>
                    <a:pt x="259" y="116"/>
                  </a:lnTo>
                  <a:lnTo>
                    <a:pt x="302" y="90"/>
                  </a:lnTo>
                  <a:lnTo>
                    <a:pt x="348" y="68"/>
                  </a:lnTo>
                  <a:lnTo>
                    <a:pt x="396" y="51"/>
                  </a:lnTo>
                  <a:lnTo>
                    <a:pt x="447" y="37"/>
                  </a:lnTo>
                  <a:lnTo>
                    <a:pt x="499" y="29"/>
                  </a:lnTo>
                  <a:lnTo>
                    <a:pt x="553" y="26"/>
                  </a:lnTo>
                  <a:lnTo>
                    <a:pt x="607" y="29"/>
                  </a:lnTo>
                  <a:lnTo>
                    <a:pt x="659" y="37"/>
                  </a:lnTo>
                  <a:lnTo>
                    <a:pt x="710" y="51"/>
                  </a:lnTo>
                  <a:lnTo>
                    <a:pt x="758" y="68"/>
                  </a:lnTo>
                  <a:lnTo>
                    <a:pt x="803" y="90"/>
                  </a:lnTo>
                  <a:lnTo>
                    <a:pt x="847" y="116"/>
                  </a:lnTo>
                  <a:lnTo>
                    <a:pt x="887" y="146"/>
                  </a:lnTo>
                  <a:lnTo>
                    <a:pt x="925" y="181"/>
                  </a:lnTo>
                  <a:lnTo>
                    <a:pt x="959" y="218"/>
                  </a:lnTo>
                  <a:lnTo>
                    <a:pt x="989" y="259"/>
                  </a:lnTo>
                  <a:lnTo>
                    <a:pt x="1015" y="302"/>
                  </a:lnTo>
                  <a:lnTo>
                    <a:pt x="1037" y="348"/>
                  </a:lnTo>
                  <a:lnTo>
                    <a:pt x="1056" y="396"/>
                  </a:lnTo>
                  <a:lnTo>
                    <a:pt x="1068" y="447"/>
                  </a:lnTo>
                  <a:lnTo>
                    <a:pt x="1076" y="499"/>
                  </a:lnTo>
                  <a:lnTo>
                    <a:pt x="1079" y="553"/>
                  </a:lnTo>
                  <a:lnTo>
                    <a:pt x="1076" y="607"/>
                  </a:lnTo>
                  <a:lnTo>
                    <a:pt x="1068" y="659"/>
                  </a:lnTo>
                  <a:lnTo>
                    <a:pt x="1056" y="709"/>
                  </a:lnTo>
                  <a:lnTo>
                    <a:pt x="1037" y="758"/>
                  </a:lnTo>
                  <a:lnTo>
                    <a:pt x="1015" y="804"/>
                  </a:lnTo>
                  <a:lnTo>
                    <a:pt x="989" y="846"/>
                  </a:lnTo>
                  <a:lnTo>
                    <a:pt x="959" y="888"/>
                  </a:lnTo>
                  <a:lnTo>
                    <a:pt x="925" y="925"/>
                  </a:lnTo>
                  <a:lnTo>
                    <a:pt x="887" y="959"/>
                  </a:lnTo>
                  <a:lnTo>
                    <a:pt x="847" y="989"/>
                  </a:lnTo>
                  <a:lnTo>
                    <a:pt x="803" y="1016"/>
                  </a:lnTo>
                  <a:lnTo>
                    <a:pt x="758" y="1037"/>
                  </a:lnTo>
                  <a:lnTo>
                    <a:pt x="710" y="1055"/>
                  </a:lnTo>
                  <a:lnTo>
                    <a:pt x="659" y="1068"/>
                  </a:lnTo>
                  <a:lnTo>
                    <a:pt x="607" y="1077"/>
                  </a:lnTo>
                  <a:lnTo>
                    <a:pt x="553" y="1079"/>
                  </a:lnTo>
                  <a:lnTo>
                    <a:pt x="535" y="1079"/>
                  </a:lnTo>
                  <a:lnTo>
                    <a:pt x="517" y="1078"/>
                  </a:lnTo>
                  <a:lnTo>
                    <a:pt x="500" y="1077"/>
                  </a:lnTo>
                  <a:lnTo>
                    <a:pt x="483" y="1074"/>
                  </a:lnTo>
                  <a:lnTo>
                    <a:pt x="466" y="1071"/>
                  </a:lnTo>
                  <a:lnTo>
                    <a:pt x="448" y="1068"/>
                  </a:lnTo>
                  <a:lnTo>
                    <a:pt x="431" y="1064"/>
                  </a:lnTo>
                  <a:lnTo>
                    <a:pt x="415" y="1060"/>
                  </a:lnTo>
                  <a:lnTo>
                    <a:pt x="399" y="1055"/>
                  </a:lnTo>
                  <a:lnTo>
                    <a:pt x="383" y="1050"/>
                  </a:lnTo>
                  <a:lnTo>
                    <a:pt x="366" y="1044"/>
                  </a:lnTo>
                  <a:lnTo>
                    <a:pt x="350" y="1037"/>
                  </a:lnTo>
                  <a:lnTo>
                    <a:pt x="335" y="1030"/>
                  </a:lnTo>
                  <a:lnTo>
                    <a:pt x="320" y="1024"/>
                  </a:lnTo>
                  <a:lnTo>
                    <a:pt x="305" y="1016"/>
                  </a:lnTo>
                  <a:lnTo>
                    <a:pt x="290" y="1007"/>
                  </a:lnTo>
                  <a:lnTo>
                    <a:pt x="275" y="1030"/>
                  </a:lnTo>
                  <a:lnTo>
                    <a:pt x="290" y="1039"/>
                  </a:lnTo>
                  <a:lnTo>
                    <a:pt x="307" y="1047"/>
                  </a:lnTo>
                  <a:lnTo>
                    <a:pt x="323" y="1055"/>
                  </a:lnTo>
                  <a:lnTo>
                    <a:pt x="339" y="1062"/>
                  </a:lnTo>
                  <a:lnTo>
                    <a:pt x="356" y="1068"/>
                  </a:lnTo>
                  <a:lnTo>
                    <a:pt x="372" y="1074"/>
                  </a:lnTo>
                  <a:lnTo>
                    <a:pt x="390" y="1080"/>
                  </a:lnTo>
                  <a:lnTo>
                    <a:pt x="407" y="1085"/>
                  </a:lnTo>
                  <a:lnTo>
                    <a:pt x="424" y="1089"/>
                  </a:lnTo>
                  <a:lnTo>
                    <a:pt x="443" y="1093"/>
                  </a:lnTo>
                  <a:lnTo>
                    <a:pt x="460" y="1096"/>
                  </a:lnTo>
                  <a:lnTo>
                    <a:pt x="478" y="1098"/>
                  </a:lnTo>
                  <a:lnTo>
                    <a:pt x="497" y="1101"/>
                  </a:lnTo>
                  <a:lnTo>
                    <a:pt x="515" y="1102"/>
                  </a:lnTo>
                  <a:lnTo>
                    <a:pt x="535" y="1103"/>
                  </a:lnTo>
                  <a:lnTo>
                    <a:pt x="553" y="1103"/>
                  </a:lnTo>
                  <a:lnTo>
                    <a:pt x="610" y="1101"/>
                  </a:lnTo>
                  <a:lnTo>
                    <a:pt x="665" y="1092"/>
                  </a:lnTo>
                  <a:lnTo>
                    <a:pt x="718" y="1079"/>
                  </a:lnTo>
                  <a:lnTo>
                    <a:pt x="767" y="1060"/>
                  </a:lnTo>
                  <a:lnTo>
                    <a:pt x="816" y="1037"/>
                  </a:lnTo>
                  <a:lnTo>
                    <a:pt x="862" y="1010"/>
                  </a:lnTo>
                  <a:lnTo>
                    <a:pt x="903" y="978"/>
                  </a:lnTo>
                  <a:lnTo>
                    <a:pt x="943" y="942"/>
                  </a:lnTo>
                  <a:lnTo>
                    <a:pt x="978" y="903"/>
                  </a:lnTo>
                  <a:lnTo>
                    <a:pt x="1011" y="861"/>
                  </a:lnTo>
                  <a:lnTo>
                    <a:pt x="1038" y="815"/>
                  </a:lnTo>
                  <a:lnTo>
                    <a:pt x="1061" y="767"/>
                  </a:lnTo>
                  <a:lnTo>
                    <a:pt x="1080" y="717"/>
                  </a:lnTo>
                  <a:lnTo>
                    <a:pt x="1092" y="664"/>
                  </a:lnTo>
                  <a:lnTo>
                    <a:pt x="1102" y="609"/>
                  </a:lnTo>
                  <a:lnTo>
                    <a:pt x="1104" y="553"/>
                  </a:lnTo>
                  <a:lnTo>
                    <a:pt x="1102" y="496"/>
                  </a:lnTo>
                  <a:lnTo>
                    <a:pt x="1092" y="441"/>
                  </a:lnTo>
                  <a:lnTo>
                    <a:pt x="1080" y="388"/>
                  </a:lnTo>
                  <a:lnTo>
                    <a:pt x="1061" y="337"/>
                  </a:lnTo>
                  <a:lnTo>
                    <a:pt x="1038" y="289"/>
                  </a:lnTo>
                  <a:lnTo>
                    <a:pt x="1011" y="244"/>
                  </a:lnTo>
                  <a:lnTo>
                    <a:pt x="978" y="201"/>
                  </a:lnTo>
                  <a:lnTo>
                    <a:pt x="943" y="162"/>
                  </a:lnTo>
                  <a:lnTo>
                    <a:pt x="903" y="127"/>
                  </a:lnTo>
                  <a:lnTo>
                    <a:pt x="862" y="94"/>
                  </a:lnTo>
                  <a:lnTo>
                    <a:pt x="816" y="67"/>
                  </a:lnTo>
                  <a:lnTo>
                    <a:pt x="767" y="44"/>
                  </a:lnTo>
                  <a:lnTo>
                    <a:pt x="718" y="25"/>
                  </a:lnTo>
                  <a:lnTo>
                    <a:pt x="665" y="12"/>
                  </a:lnTo>
                  <a:lnTo>
                    <a:pt x="610" y="2"/>
                  </a:lnTo>
                  <a:lnTo>
                    <a:pt x="5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 name="Freeform 6"/>
            <p:cNvSpPr>
              <a:spLocks/>
            </p:cNvSpPr>
            <p:nvPr/>
          </p:nvSpPr>
          <p:spPr bwMode="auto">
            <a:xfrm>
              <a:off x="826063" y="3974001"/>
              <a:ext cx="909572" cy="918528"/>
            </a:xfrm>
            <a:custGeom>
              <a:avLst/>
              <a:gdLst>
                <a:gd name="T0" fmla="*/ 25 w 1052"/>
                <a:gd name="T1" fmla="*/ 424 h 1053"/>
                <a:gd name="T2" fmla="*/ 77 w 1052"/>
                <a:gd name="T3" fmla="*/ 283 h 1053"/>
                <a:gd name="T4" fmla="*/ 164 w 1052"/>
                <a:gd name="T5" fmla="*/ 165 h 1053"/>
                <a:gd name="T6" fmla="*/ 282 w 1052"/>
                <a:gd name="T7" fmla="*/ 78 h 1053"/>
                <a:gd name="T8" fmla="*/ 424 w 1052"/>
                <a:gd name="T9" fmla="*/ 26 h 1053"/>
                <a:gd name="T10" fmla="*/ 578 w 1052"/>
                <a:gd name="T11" fmla="*/ 18 h 1053"/>
                <a:gd name="T12" fmla="*/ 725 w 1052"/>
                <a:gd name="T13" fmla="*/ 56 h 1053"/>
                <a:gd name="T14" fmla="*/ 851 w 1052"/>
                <a:gd name="T15" fmla="*/ 132 h 1053"/>
                <a:gd name="T16" fmla="*/ 949 w 1052"/>
                <a:gd name="T17" fmla="*/ 241 h 1053"/>
                <a:gd name="T18" fmla="*/ 1014 w 1052"/>
                <a:gd name="T19" fmla="*/ 375 h 1053"/>
                <a:gd name="T20" fmla="*/ 1037 w 1052"/>
                <a:gd name="T21" fmla="*/ 527 h 1053"/>
                <a:gd name="T22" fmla="*/ 1014 w 1052"/>
                <a:gd name="T23" fmla="*/ 679 h 1053"/>
                <a:gd name="T24" fmla="*/ 949 w 1052"/>
                <a:gd name="T25" fmla="*/ 812 h 1053"/>
                <a:gd name="T26" fmla="*/ 851 w 1052"/>
                <a:gd name="T27" fmla="*/ 922 h 1053"/>
                <a:gd name="T28" fmla="*/ 725 w 1052"/>
                <a:gd name="T29" fmla="*/ 998 h 1053"/>
                <a:gd name="T30" fmla="*/ 578 w 1052"/>
                <a:gd name="T31" fmla="*/ 1036 h 1053"/>
                <a:gd name="T32" fmla="*/ 492 w 1052"/>
                <a:gd name="T33" fmla="*/ 1037 h 1053"/>
                <a:gd name="T34" fmla="*/ 441 w 1052"/>
                <a:gd name="T35" fmla="*/ 1031 h 1053"/>
                <a:gd name="T36" fmla="*/ 392 w 1052"/>
                <a:gd name="T37" fmla="*/ 1019 h 1053"/>
                <a:gd name="T38" fmla="*/ 345 w 1052"/>
                <a:gd name="T39" fmla="*/ 1004 h 1053"/>
                <a:gd name="T40" fmla="*/ 300 w 1052"/>
                <a:gd name="T41" fmla="*/ 985 h 1053"/>
                <a:gd name="T42" fmla="*/ 263 w 1052"/>
                <a:gd name="T43" fmla="*/ 981 h 1053"/>
                <a:gd name="T44" fmla="*/ 308 w 1052"/>
                <a:gd name="T45" fmla="*/ 1004 h 1053"/>
                <a:gd name="T46" fmla="*/ 356 w 1052"/>
                <a:gd name="T47" fmla="*/ 1024 h 1053"/>
                <a:gd name="T48" fmla="*/ 404 w 1052"/>
                <a:gd name="T49" fmla="*/ 1038 h 1053"/>
                <a:gd name="T50" fmla="*/ 456 w 1052"/>
                <a:gd name="T51" fmla="*/ 1048 h 1053"/>
                <a:gd name="T52" fmla="*/ 508 w 1052"/>
                <a:gd name="T53" fmla="*/ 1053 h 1053"/>
                <a:gd name="T54" fmla="*/ 632 w 1052"/>
                <a:gd name="T55" fmla="*/ 1042 h 1053"/>
                <a:gd name="T56" fmla="*/ 776 w 1052"/>
                <a:gd name="T57" fmla="*/ 990 h 1053"/>
                <a:gd name="T58" fmla="*/ 898 w 1052"/>
                <a:gd name="T59" fmla="*/ 899 h 1053"/>
                <a:gd name="T60" fmla="*/ 988 w 1052"/>
                <a:gd name="T61" fmla="*/ 778 h 1053"/>
                <a:gd name="T62" fmla="*/ 1041 w 1052"/>
                <a:gd name="T63" fmla="*/ 633 h 1053"/>
                <a:gd name="T64" fmla="*/ 1049 w 1052"/>
                <a:gd name="T65" fmla="*/ 473 h 1053"/>
                <a:gd name="T66" fmla="*/ 1010 w 1052"/>
                <a:gd name="T67" fmla="*/ 322 h 1053"/>
                <a:gd name="T68" fmla="*/ 932 w 1052"/>
                <a:gd name="T69" fmla="*/ 192 h 1053"/>
                <a:gd name="T70" fmla="*/ 820 w 1052"/>
                <a:gd name="T71" fmla="*/ 90 h 1053"/>
                <a:gd name="T72" fmla="*/ 683 w 1052"/>
                <a:gd name="T73" fmla="*/ 25 h 1053"/>
                <a:gd name="T74" fmla="*/ 526 w 1052"/>
                <a:gd name="T75" fmla="*/ 0 h 1053"/>
                <a:gd name="T76" fmla="*/ 369 w 1052"/>
                <a:gd name="T77" fmla="*/ 25 h 1053"/>
                <a:gd name="T78" fmla="*/ 232 w 1052"/>
                <a:gd name="T79" fmla="*/ 90 h 1053"/>
                <a:gd name="T80" fmla="*/ 119 w 1052"/>
                <a:gd name="T81" fmla="*/ 192 h 1053"/>
                <a:gd name="T82" fmla="*/ 41 w 1052"/>
                <a:gd name="T83" fmla="*/ 322 h 1053"/>
                <a:gd name="T84" fmla="*/ 2 w 1052"/>
                <a:gd name="T85" fmla="*/ 473 h 1053"/>
                <a:gd name="T86" fmla="*/ 4 w 1052"/>
                <a:gd name="T87" fmla="*/ 596 h 1053"/>
                <a:gd name="T88" fmla="*/ 27 w 1052"/>
                <a:gd name="T89" fmla="*/ 696 h 1053"/>
                <a:gd name="T90" fmla="*/ 69 w 1052"/>
                <a:gd name="T91" fmla="*/ 786 h 1053"/>
                <a:gd name="T92" fmla="*/ 125 w 1052"/>
                <a:gd name="T93" fmla="*/ 867 h 1053"/>
                <a:gd name="T94" fmla="*/ 195 w 1052"/>
                <a:gd name="T95" fmla="*/ 935 h 1053"/>
                <a:gd name="T96" fmla="*/ 258 w 1052"/>
                <a:gd name="T97" fmla="*/ 962 h 1053"/>
                <a:gd name="T98" fmla="*/ 180 w 1052"/>
                <a:gd name="T99" fmla="*/ 903 h 1053"/>
                <a:gd name="T100" fmla="*/ 116 w 1052"/>
                <a:gd name="T101" fmla="*/ 833 h 1053"/>
                <a:gd name="T102" fmla="*/ 66 w 1052"/>
                <a:gd name="T103" fmla="*/ 751 h 1053"/>
                <a:gd name="T104" fmla="*/ 32 w 1052"/>
                <a:gd name="T105" fmla="*/ 659 h 1053"/>
                <a:gd name="T106" fmla="*/ 16 w 1052"/>
                <a:gd name="T107" fmla="*/ 56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2" h="1053">
                  <a:moveTo>
                    <a:pt x="14" y="527"/>
                  </a:moveTo>
                  <a:lnTo>
                    <a:pt x="17" y="475"/>
                  </a:lnTo>
                  <a:lnTo>
                    <a:pt x="25" y="424"/>
                  </a:lnTo>
                  <a:lnTo>
                    <a:pt x="38" y="375"/>
                  </a:lnTo>
                  <a:lnTo>
                    <a:pt x="55" y="327"/>
                  </a:lnTo>
                  <a:lnTo>
                    <a:pt x="77" y="283"/>
                  </a:lnTo>
                  <a:lnTo>
                    <a:pt x="102" y="241"/>
                  </a:lnTo>
                  <a:lnTo>
                    <a:pt x="131" y="202"/>
                  </a:lnTo>
                  <a:lnTo>
                    <a:pt x="164" y="165"/>
                  </a:lnTo>
                  <a:lnTo>
                    <a:pt x="201" y="132"/>
                  </a:lnTo>
                  <a:lnTo>
                    <a:pt x="240" y="103"/>
                  </a:lnTo>
                  <a:lnTo>
                    <a:pt x="282" y="78"/>
                  </a:lnTo>
                  <a:lnTo>
                    <a:pt x="327" y="56"/>
                  </a:lnTo>
                  <a:lnTo>
                    <a:pt x="374" y="38"/>
                  </a:lnTo>
                  <a:lnTo>
                    <a:pt x="424" y="26"/>
                  </a:lnTo>
                  <a:lnTo>
                    <a:pt x="474" y="18"/>
                  </a:lnTo>
                  <a:lnTo>
                    <a:pt x="526" y="15"/>
                  </a:lnTo>
                  <a:lnTo>
                    <a:pt x="578" y="18"/>
                  </a:lnTo>
                  <a:lnTo>
                    <a:pt x="629" y="26"/>
                  </a:lnTo>
                  <a:lnTo>
                    <a:pt x="678" y="38"/>
                  </a:lnTo>
                  <a:lnTo>
                    <a:pt x="725" y="56"/>
                  </a:lnTo>
                  <a:lnTo>
                    <a:pt x="769" y="78"/>
                  </a:lnTo>
                  <a:lnTo>
                    <a:pt x="812" y="103"/>
                  </a:lnTo>
                  <a:lnTo>
                    <a:pt x="851" y="132"/>
                  </a:lnTo>
                  <a:lnTo>
                    <a:pt x="887" y="165"/>
                  </a:lnTo>
                  <a:lnTo>
                    <a:pt x="920" y="202"/>
                  </a:lnTo>
                  <a:lnTo>
                    <a:pt x="949" y="241"/>
                  </a:lnTo>
                  <a:lnTo>
                    <a:pt x="976" y="283"/>
                  </a:lnTo>
                  <a:lnTo>
                    <a:pt x="996" y="327"/>
                  </a:lnTo>
                  <a:lnTo>
                    <a:pt x="1014" y="375"/>
                  </a:lnTo>
                  <a:lnTo>
                    <a:pt x="1026" y="424"/>
                  </a:lnTo>
                  <a:lnTo>
                    <a:pt x="1034" y="475"/>
                  </a:lnTo>
                  <a:lnTo>
                    <a:pt x="1037" y="527"/>
                  </a:lnTo>
                  <a:lnTo>
                    <a:pt x="1034" y="578"/>
                  </a:lnTo>
                  <a:lnTo>
                    <a:pt x="1026" y="629"/>
                  </a:lnTo>
                  <a:lnTo>
                    <a:pt x="1014" y="679"/>
                  </a:lnTo>
                  <a:lnTo>
                    <a:pt x="996" y="726"/>
                  </a:lnTo>
                  <a:lnTo>
                    <a:pt x="976" y="771"/>
                  </a:lnTo>
                  <a:lnTo>
                    <a:pt x="949" y="812"/>
                  </a:lnTo>
                  <a:lnTo>
                    <a:pt x="920" y="851"/>
                  </a:lnTo>
                  <a:lnTo>
                    <a:pt x="887" y="888"/>
                  </a:lnTo>
                  <a:lnTo>
                    <a:pt x="851" y="922"/>
                  </a:lnTo>
                  <a:lnTo>
                    <a:pt x="812" y="950"/>
                  </a:lnTo>
                  <a:lnTo>
                    <a:pt x="769" y="976"/>
                  </a:lnTo>
                  <a:lnTo>
                    <a:pt x="725" y="998"/>
                  </a:lnTo>
                  <a:lnTo>
                    <a:pt x="678" y="1015"/>
                  </a:lnTo>
                  <a:lnTo>
                    <a:pt x="629" y="1028"/>
                  </a:lnTo>
                  <a:lnTo>
                    <a:pt x="578" y="1036"/>
                  </a:lnTo>
                  <a:lnTo>
                    <a:pt x="526" y="1038"/>
                  </a:lnTo>
                  <a:lnTo>
                    <a:pt x="509" y="1038"/>
                  </a:lnTo>
                  <a:lnTo>
                    <a:pt x="492" y="1037"/>
                  </a:lnTo>
                  <a:lnTo>
                    <a:pt x="474" y="1036"/>
                  </a:lnTo>
                  <a:lnTo>
                    <a:pt x="457" y="1033"/>
                  </a:lnTo>
                  <a:lnTo>
                    <a:pt x="441" y="1031"/>
                  </a:lnTo>
                  <a:lnTo>
                    <a:pt x="425" y="1028"/>
                  </a:lnTo>
                  <a:lnTo>
                    <a:pt x="407" y="1024"/>
                  </a:lnTo>
                  <a:lnTo>
                    <a:pt x="392" y="1019"/>
                  </a:lnTo>
                  <a:lnTo>
                    <a:pt x="376" y="1015"/>
                  </a:lnTo>
                  <a:lnTo>
                    <a:pt x="360" y="1010"/>
                  </a:lnTo>
                  <a:lnTo>
                    <a:pt x="345" y="1004"/>
                  </a:lnTo>
                  <a:lnTo>
                    <a:pt x="330" y="999"/>
                  </a:lnTo>
                  <a:lnTo>
                    <a:pt x="315" y="992"/>
                  </a:lnTo>
                  <a:lnTo>
                    <a:pt x="300" y="985"/>
                  </a:lnTo>
                  <a:lnTo>
                    <a:pt x="285" y="978"/>
                  </a:lnTo>
                  <a:lnTo>
                    <a:pt x="271" y="970"/>
                  </a:lnTo>
                  <a:lnTo>
                    <a:pt x="263" y="981"/>
                  </a:lnTo>
                  <a:lnTo>
                    <a:pt x="278" y="990"/>
                  </a:lnTo>
                  <a:lnTo>
                    <a:pt x="293" y="998"/>
                  </a:lnTo>
                  <a:lnTo>
                    <a:pt x="308" y="1004"/>
                  </a:lnTo>
                  <a:lnTo>
                    <a:pt x="323" y="1011"/>
                  </a:lnTo>
                  <a:lnTo>
                    <a:pt x="339" y="1018"/>
                  </a:lnTo>
                  <a:lnTo>
                    <a:pt x="356" y="1024"/>
                  </a:lnTo>
                  <a:lnTo>
                    <a:pt x="372" y="1029"/>
                  </a:lnTo>
                  <a:lnTo>
                    <a:pt x="388" y="1034"/>
                  </a:lnTo>
                  <a:lnTo>
                    <a:pt x="404" y="1038"/>
                  </a:lnTo>
                  <a:lnTo>
                    <a:pt x="421" y="1042"/>
                  </a:lnTo>
                  <a:lnTo>
                    <a:pt x="439" y="1045"/>
                  </a:lnTo>
                  <a:lnTo>
                    <a:pt x="456" y="1048"/>
                  </a:lnTo>
                  <a:lnTo>
                    <a:pt x="473" y="1051"/>
                  </a:lnTo>
                  <a:lnTo>
                    <a:pt x="490" y="1052"/>
                  </a:lnTo>
                  <a:lnTo>
                    <a:pt x="508" y="1053"/>
                  </a:lnTo>
                  <a:lnTo>
                    <a:pt x="526" y="1053"/>
                  </a:lnTo>
                  <a:lnTo>
                    <a:pt x="580" y="1051"/>
                  </a:lnTo>
                  <a:lnTo>
                    <a:pt x="632" y="1042"/>
                  </a:lnTo>
                  <a:lnTo>
                    <a:pt x="683" y="1029"/>
                  </a:lnTo>
                  <a:lnTo>
                    <a:pt x="731" y="1011"/>
                  </a:lnTo>
                  <a:lnTo>
                    <a:pt x="776" y="990"/>
                  </a:lnTo>
                  <a:lnTo>
                    <a:pt x="820" y="963"/>
                  </a:lnTo>
                  <a:lnTo>
                    <a:pt x="860" y="933"/>
                  </a:lnTo>
                  <a:lnTo>
                    <a:pt x="898" y="899"/>
                  </a:lnTo>
                  <a:lnTo>
                    <a:pt x="932" y="862"/>
                  </a:lnTo>
                  <a:lnTo>
                    <a:pt x="962" y="820"/>
                  </a:lnTo>
                  <a:lnTo>
                    <a:pt x="988" y="778"/>
                  </a:lnTo>
                  <a:lnTo>
                    <a:pt x="1010" y="732"/>
                  </a:lnTo>
                  <a:lnTo>
                    <a:pt x="1029" y="683"/>
                  </a:lnTo>
                  <a:lnTo>
                    <a:pt x="1041" y="633"/>
                  </a:lnTo>
                  <a:lnTo>
                    <a:pt x="1049" y="581"/>
                  </a:lnTo>
                  <a:lnTo>
                    <a:pt x="1052" y="527"/>
                  </a:lnTo>
                  <a:lnTo>
                    <a:pt x="1049" y="473"/>
                  </a:lnTo>
                  <a:lnTo>
                    <a:pt x="1041" y="421"/>
                  </a:lnTo>
                  <a:lnTo>
                    <a:pt x="1029" y="370"/>
                  </a:lnTo>
                  <a:lnTo>
                    <a:pt x="1010" y="322"/>
                  </a:lnTo>
                  <a:lnTo>
                    <a:pt x="988" y="276"/>
                  </a:lnTo>
                  <a:lnTo>
                    <a:pt x="962" y="233"/>
                  </a:lnTo>
                  <a:lnTo>
                    <a:pt x="932" y="192"/>
                  </a:lnTo>
                  <a:lnTo>
                    <a:pt x="898" y="155"/>
                  </a:lnTo>
                  <a:lnTo>
                    <a:pt x="860" y="120"/>
                  </a:lnTo>
                  <a:lnTo>
                    <a:pt x="820" y="90"/>
                  </a:lnTo>
                  <a:lnTo>
                    <a:pt x="776" y="64"/>
                  </a:lnTo>
                  <a:lnTo>
                    <a:pt x="731" y="42"/>
                  </a:lnTo>
                  <a:lnTo>
                    <a:pt x="683" y="25"/>
                  </a:lnTo>
                  <a:lnTo>
                    <a:pt x="632" y="11"/>
                  </a:lnTo>
                  <a:lnTo>
                    <a:pt x="580" y="3"/>
                  </a:lnTo>
                  <a:lnTo>
                    <a:pt x="526" y="0"/>
                  </a:lnTo>
                  <a:lnTo>
                    <a:pt x="472" y="3"/>
                  </a:lnTo>
                  <a:lnTo>
                    <a:pt x="420" y="11"/>
                  </a:lnTo>
                  <a:lnTo>
                    <a:pt x="369" y="25"/>
                  </a:lnTo>
                  <a:lnTo>
                    <a:pt x="321" y="42"/>
                  </a:lnTo>
                  <a:lnTo>
                    <a:pt x="275" y="64"/>
                  </a:lnTo>
                  <a:lnTo>
                    <a:pt x="232" y="90"/>
                  </a:lnTo>
                  <a:lnTo>
                    <a:pt x="191" y="120"/>
                  </a:lnTo>
                  <a:lnTo>
                    <a:pt x="154" y="155"/>
                  </a:lnTo>
                  <a:lnTo>
                    <a:pt x="119" y="192"/>
                  </a:lnTo>
                  <a:lnTo>
                    <a:pt x="89" y="233"/>
                  </a:lnTo>
                  <a:lnTo>
                    <a:pt x="63" y="276"/>
                  </a:lnTo>
                  <a:lnTo>
                    <a:pt x="41" y="322"/>
                  </a:lnTo>
                  <a:lnTo>
                    <a:pt x="24" y="370"/>
                  </a:lnTo>
                  <a:lnTo>
                    <a:pt x="10" y="421"/>
                  </a:lnTo>
                  <a:lnTo>
                    <a:pt x="2" y="473"/>
                  </a:lnTo>
                  <a:lnTo>
                    <a:pt x="0" y="527"/>
                  </a:lnTo>
                  <a:lnTo>
                    <a:pt x="1" y="562"/>
                  </a:lnTo>
                  <a:lnTo>
                    <a:pt x="4" y="596"/>
                  </a:lnTo>
                  <a:lnTo>
                    <a:pt x="10" y="630"/>
                  </a:lnTo>
                  <a:lnTo>
                    <a:pt x="18" y="664"/>
                  </a:lnTo>
                  <a:lnTo>
                    <a:pt x="27" y="696"/>
                  </a:lnTo>
                  <a:lnTo>
                    <a:pt x="39" y="727"/>
                  </a:lnTo>
                  <a:lnTo>
                    <a:pt x="53" y="757"/>
                  </a:lnTo>
                  <a:lnTo>
                    <a:pt x="69" y="786"/>
                  </a:lnTo>
                  <a:lnTo>
                    <a:pt x="86" y="815"/>
                  </a:lnTo>
                  <a:lnTo>
                    <a:pt x="104" y="841"/>
                  </a:lnTo>
                  <a:lnTo>
                    <a:pt x="125" y="867"/>
                  </a:lnTo>
                  <a:lnTo>
                    <a:pt x="147" y="892"/>
                  </a:lnTo>
                  <a:lnTo>
                    <a:pt x="170" y="915"/>
                  </a:lnTo>
                  <a:lnTo>
                    <a:pt x="195" y="935"/>
                  </a:lnTo>
                  <a:lnTo>
                    <a:pt x="221" y="955"/>
                  </a:lnTo>
                  <a:lnTo>
                    <a:pt x="248" y="973"/>
                  </a:lnTo>
                  <a:lnTo>
                    <a:pt x="258" y="962"/>
                  </a:lnTo>
                  <a:lnTo>
                    <a:pt x="231" y="943"/>
                  </a:lnTo>
                  <a:lnTo>
                    <a:pt x="205" y="925"/>
                  </a:lnTo>
                  <a:lnTo>
                    <a:pt x="180" y="903"/>
                  </a:lnTo>
                  <a:lnTo>
                    <a:pt x="157" y="881"/>
                  </a:lnTo>
                  <a:lnTo>
                    <a:pt x="137" y="858"/>
                  </a:lnTo>
                  <a:lnTo>
                    <a:pt x="116" y="833"/>
                  </a:lnTo>
                  <a:lnTo>
                    <a:pt x="97" y="806"/>
                  </a:lnTo>
                  <a:lnTo>
                    <a:pt x="81" y="779"/>
                  </a:lnTo>
                  <a:lnTo>
                    <a:pt x="66" y="751"/>
                  </a:lnTo>
                  <a:lnTo>
                    <a:pt x="53" y="721"/>
                  </a:lnTo>
                  <a:lnTo>
                    <a:pt x="41" y="691"/>
                  </a:lnTo>
                  <a:lnTo>
                    <a:pt x="32" y="659"/>
                  </a:lnTo>
                  <a:lnTo>
                    <a:pt x="25" y="628"/>
                  </a:lnTo>
                  <a:lnTo>
                    <a:pt x="19" y="595"/>
                  </a:lnTo>
                  <a:lnTo>
                    <a:pt x="16" y="561"/>
                  </a:lnTo>
                  <a:lnTo>
                    <a:pt x="14" y="527"/>
                  </a:ln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8"/>
            <p:cNvSpPr>
              <a:spLocks/>
            </p:cNvSpPr>
            <p:nvPr/>
          </p:nvSpPr>
          <p:spPr bwMode="auto">
            <a:xfrm>
              <a:off x="1154358" y="4302296"/>
              <a:ext cx="263684" cy="263684"/>
            </a:xfrm>
            <a:custGeom>
              <a:avLst/>
              <a:gdLst>
                <a:gd name="T0" fmla="*/ 11 w 302"/>
                <a:gd name="T1" fmla="*/ 122 h 302"/>
                <a:gd name="T2" fmla="*/ 32 w 302"/>
                <a:gd name="T3" fmla="*/ 70 h 302"/>
                <a:gd name="T4" fmla="*/ 70 w 302"/>
                <a:gd name="T5" fmla="*/ 32 h 302"/>
                <a:gd name="T6" fmla="*/ 122 w 302"/>
                <a:gd name="T7" fmla="*/ 10 h 302"/>
                <a:gd name="T8" fmla="*/ 180 w 302"/>
                <a:gd name="T9" fmla="*/ 10 h 302"/>
                <a:gd name="T10" fmla="*/ 231 w 302"/>
                <a:gd name="T11" fmla="*/ 32 h 302"/>
                <a:gd name="T12" fmla="*/ 270 w 302"/>
                <a:gd name="T13" fmla="*/ 70 h 302"/>
                <a:gd name="T14" fmla="*/ 291 w 302"/>
                <a:gd name="T15" fmla="*/ 122 h 302"/>
                <a:gd name="T16" fmla="*/ 291 w 302"/>
                <a:gd name="T17" fmla="*/ 179 h 302"/>
                <a:gd name="T18" fmla="*/ 270 w 302"/>
                <a:gd name="T19" fmla="*/ 230 h 302"/>
                <a:gd name="T20" fmla="*/ 231 w 302"/>
                <a:gd name="T21" fmla="*/ 269 h 302"/>
                <a:gd name="T22" fmla="*/ 180 w 302"/>
                <a:gd name="T23" fmla="*/ 290 h 302"/>
                <a:gd name="T24" fmla="*/ 144 w 302"/>
                <a:gd name="T25" fmla="*/ 293 h 302"/>
                <a:gd name="T26" fmla="*/ 130 w 302"/>
                <a:gd name="T27" fmla="*/ 292 h 302"/>
                <a:gd name="T28" fmla="*/ 118 w 302"/>
                <a:gd name="T29" fmla="*/ 290 h 302"/>
                <a:gd name="T30" fmla="*/ 106 w 302"/>
                <a:gd name="T31" fmla="*/ 287 h 302"/>
                <a:gd name="T32" fmla="*/ 96 w 302"/>
                <a:gd name="T33" fmla="*/ 290 h 302"/>
                <a:gd name="T34" fmla="*/ 109 w 302"/>
                <a:gd name="T35" fmla="*/ 295 h 302"/>
                <a:gd name="T36" fmla="*/ 122 w 302"/>
                <a:gd name="T37" fmla="*/ 298 h 302"/>
                <a:gd name="T38" fmla="*/ 136 w 302"/>
                <a:gd name="T39" fmla="*/ 300 h 302"/>
                <a:gd name="T40" fmla="*/ 151 w 302"/>
                <a:gd name="T41" fmla="*/ 302 h 302"/>
                <a:gd name="T42" fmla="*/ 210 w 302"/>
                <a:gd name="T43" fmla="*/ 290 h 302"/>
                <a:gd name="T44" fmla="*/ 258 w 302"/>
                <a:gd name="T45" fmla="*/ 257 h 302"/>
                <a:gd name="T46" fmla="*/ 291 w 302"/>
                <a:gd name="T47" fmla="*/ 209 h 302"/>
                <a:gd name="T48" fmla="*/ 302 w 302"/>
                <a:gd name="T49" fmla="*/ 151 h 302"/>
                <a:gd name="T50" fmla="*/ 291 w 302"/>
                <a:gd name="T51" fmla="*/ 92 h 302"/>
                <a:gd name="T52" fmla="*/ 258 w 302"/>
                <a:gd name="T53" fmla="*/ 44 h 302"/>
                <a:gd name="T54" fmla="*/ 210 w 302"/>
                <a:gd name="T55" fmla="*/ 11 h 302"/>
                <a:gd name="T56" fmla="*/ 151 w 302"/>
                <a:gd name="T57" fmla="*/ 0 h 302"/>
                <a:gd name="T58" fmla="*/ 92 w 302"/>
                <a:gd name="T59" fmla="*/ 11 h 302"/>
                <a:gd name="T60" fmla="*/ 45 w 302"/>
                <a:gd name="T61" fmla="*/ 44 h 302"/>
                <a:gd name="T62" fmla="*/ 12 w 302"/>
                <a:gd name="T63" fmla="*/ 92 h 302"/>
                <a:gd name="T64" fmla="*/ 0 w 302"/>
                <a:gd name="T65" fmla="*/ 151 h 302"/>
                <a:gd name="T66" fmla="*/ 7 w 302"/>
                <a:gd name="T67" fmla="*/ 196 h 302"/>
                <a:gd name="T68" fmla="*/ 26 w 302"/>
                <a:gd name="T69" fmla="*/ 235 h 302"/>
                <a:gd name="T70" fmla="*/ 55 w 302"/>
                <a:gd name="T71" fmla="*/ 267 h 302"/>
                <a:gd name="T72" fmla="*/ 92 w 302"/>
                <a:gd name="T73" fmla="*/ 290 h 302"/>
                <a:gd name="T74" fmla="*/ 79 w 302"/>
                <a:gd name="T75" fmla="*/ 274 h 302"/>
                <a:gd name="T76" fmla="*/ 46 w 302"/>
                <a:gd name="T77" fmla="*/ 247 h 302"/>
                <a:gd name="T78" fmla="*/ 22 w 302"/>
                <a:gd name="T79" fmla="*/ 213 h 302"/>
                <a:gd name="T80" fmla="*/ 9 w 302"/>
                <a:gd name="T81" fmla="*/ 1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 h="302">
                  <a:moveTo>
                    <a:pt x="8" y="151"/>
                  </a:moveTo>
                  <a:lnTo>
                    <a:pt x="11" y="122"/>
                  </a:lnTo>
                  <a:lnTo>
                    <a:pt x="20" y="95"/>
                  </a:lnTo>
                  <a:lnTo>
                    <a:pt x="32" y="70"/>
                  </a:lnTo>
                  <a:lnTo>
                    <a:pt x="50" y="49"/>
                  </a:lnTo>
                  <a:lnTo>
                    <a:pt x="70" y="32"/>
                  </a:lnTo>
                  <a:lnTo>
                    <a:pt x="96" y="19"/>
                  </a:lnTo>
                  <a:lnTo>
                    <a:pt x="122" y="10"/>
                  </a:lnTo>
                  <a:lnTo>
                    <a:pt x="151" y="8"/>
                  </a:lnTo>
                  <a:lnTo>
                    <a:pt x="180" y="10"/>
                  </a:lnTo>
                  <a:lnTo>
                    <a:pt x="206" y="19"/>
                  </a:lnTo>
                  <a:lnTo>
                    <a:pt x="231" y="32"/>
                  </a:lnTo>
                  <a:lnTo>
                    <a:pt x="253" y="49"/>
                  </a:lnTo>
                  <a:lnTo>
                    <a:pt x="270" y="70"/>
                  </a:lnTo>
                  <a:lnTo>
                    <a:pt x="283" y="95"/>
                  </a:lnTo>
                  <a:lnTo>
                    <a:pt x="291" y="122"/>
                  </a:lnTo>
                  <a:lnTo>
                    <a:pt x="294" y="151"/>
                  </a:lnTo>
                  <a:lnTo>
                    <a:pt x="291" y="179"/>
                  </a:lnTo>
                  <a:lnTo>
                    <a:pt x="283" y="206"/>
                  </a:lnTo>
                  <a:lnTo>
                    <a:pt x="270" y="230"/>
                  </a:lnTo>
                  <a:lnTo>
                    <a:pt x="253" y="251"/>
                  </a:lnTo>
                  <a:lnTo>
                    <a:pt x="231" y="269"/>
                  </a:lnTo>
                  <a:lnTo>
                    <a:pt x="206" y="282"/>
                  </a:lnTo>
                  <a:lnTo>
                    <a:pt x="180" y="290"/>
                  </a:lnTo>
                  <a:lnTo>
                    <a:pt x="151" y="293"/>
                  </a:lnTo>
                  <a:lnTo>
                    <a:pt x="144" y="293"/>
                  </a:lnTo>
                  <a:lnTo>
                    <a:pt x="137" y="292"/>
                  </a:lnTo>
                  <a:lnTo>
                    <a:pt x="130" y="292"/>
                  </a:lnTo>
                  <a:lnTo>
                    <a:pt x="125" y="291"/>
                  </a:lnTo>
                  <a:lnTo>
                    <a:pt x="118" y="290"/>
                  </a:lnTo>
                  <a:lnTo>
                    <a:pt x="112" y="288"/>
                  </a:lnTo>
                  <a:lnTo>
                    <a:pt x="106" y="287"/>
                  </a:lnTo>
                  <a:lnTo>
                    <a:pt x="100" y="284"/>
                  </a:lnTo>
                  <a:lnTo>
                    <a:pt x="96" y="290"/>
                  </a:lnTo>
                  <a:lnTo>
                    <a:pt x="103" y="292"/>
                  </a:lnTo>
                  <a:lnTo>
                    <a:pt x="109" y="295"/>
                  </a:lnTo>
                  <a:lnTo>
                    <a:pt x="115" y="297"/>
                  </a:lnTo>
                  <a:lnTo>
                    <a:pt x="122" y="298"/>
                  </a:lnTo>
                  <a:lnTo>
                    <a:pt x="129" y="299"/>
                  </a:lnTo>
                  <a:lnTo>
                    <a:pt x="136" y="300"/>
                  </a:lnTo>
                  <a:lnTo>
                    <a:pt x="144" y="302"/>
                  </a:lnTo>
                  <a:lnTo>
                    <a:pt x="151" y="302"/>
                  </a:lnTo>
                  <a:lnTo>
                    <a:pt x="181" y="298"/>
                  </a:lnTo>
                  <a:lnTo>
                    <a:pt x="210" y="290"/>
                  </a:lnTo>
                  <a:lnTo>
                    <a:pt x="235" y="276"/>
                  </a:lnTo>
                  <a:lnTo>
                    <a:pt x="258" y="257"/>
                  </a:lnTo>
                  <a:lnTo>
                    <a:pt x="277" y="235"/>
                  </a:lnTo>
                  <a:lnTo>
                    <a:pt x="291" y="209"/>
                  </a:lnTo>
                  <a:lnTo>
                    <a:pt x="299" y="181"/>
                  </a:lnTo>
                  <a:lnTo>
                    <a:pt x="302" y="151"/>
                  </a:lnTo>
                  <a:lnTo>
                    <a:pt x="299" y="121"/>
                  </a:lnTo>
                  <a:lnTo>
                    <a:pt x="291" y="92"/>
                  </a:lnTo>
                  <a:lnTo>
                    <a:pt x="277" y="67"/>
                  </a:lnTo>
                  <a:lnTo>
                    <a:pt x="258" y="44"/>
                  </a:lnTo>
                  <a:lnTo>
                    <a:pt x="235" y="25"/>
                  </a:lnTo>
                  <a:lnTo>
                    <a:pt x="210" y="11"/>
                  </a:lnTo>
                  <a:lnTo>
                    <a:pt x="181" y="3"/>
                  </a:lnTo>
                  <a:lnTo>
                    <a:pt x="151" y="0"/>
                  </a:lnTo>
                  <a:lnTo>
                    <a:pt x="121" y="3"/>
                  </a:lnTo>
                  <a:lnTo>
                    <a:pt x="92" y="11"/>
                  </a:lnTo>
                  <a:lnTo>
                    <a:pt x="67" y="25"/>
                  </a:lnTo>
                  <a:lnTo>
                    <a:pt x="45" y="44"/>
                  </a:lnTo>
                  <a:lnTo>
                    <a:pt x="26" y="67"/>
                  </a:lnTo>
                  <a:lnTo>
                    <a:pt x="12" y="92"/>
                  </a:lnTo>
                  <a:lnTo>
                    <a:pt x="4" y="121"/>
                  </a:lnTo>
                  <a:lnTo>
                    <a:pt x="0" y="151"/>
                  </a:lnTo>
                  <a:lnTo>
                    <a:pt x="2" y="174"/>
                  </a:lnTo>
                  <a:lnTo>
                    <a:pt x="7" y="196"/>
                  </a:lnTo>
                  <a:lnTo>
                    <a:pt x="15" y="216"/>
                  </a:lnTo>
                  <a:lnTo>
                    <a:pt x="26" y="235"/>
                  </a:lnTo>
                  <a:lnTo>
                    <a:pt x="39" y="252"/>
                  </a:lnTo>
                  <a:lnTo>
                    <a:pt x="55" y="267"/>
                  </a:lnTo>
                  <a:lnTo>
                    <a:pt x="73" y="280"/>
                  </a:lnTo>
                  <a:lnTo>
                    <a:pt x="92" y="290"/>
                  </a:lnTo>
                  <a:lnTo>
                    <a:pt x="97" y="283"/>
                  </a:lnTo>
                  <a:lnTo>
                    <a:pt x="79" y="274"/>
                  </a:lnTo>
                  <a:lnTo>
                    <a:pt x="61" y="262"/>
                  </a:lnTo>
                  <a:lnTo>
                    <a:pt x="46" y="247"/>
                  </a:lnTo>
                  <a:lnTo>
                    <a:pt x="34" y="231"/>
                  </a:lnTo>
                  <a:lnTo>
                    <a:pt x="22" y="213"/>
                  </a:lnTo>
                  <a:lnTo>
                    <a:pt x="15" y="193"/>
                  </a:lnTo>
                  <a:lnTo>
                    <a:pt x="9" y="173"/>
                  </a:lnTo>
                  <a:lnTo>
                    <a:pt x="8" y="15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4" name="Freeform 9"/>
            <p:cNvSpPr>
              <a:spLocks/>
            </p:cNvSpPr>
            <p:nvPr/>
          </p:nvSpPr>
          <p:spPr bwMode="auto">
            <a:xfrm>
              <a:off x="1161343" y="4309281"/>
              <a:ext cx="249714" cy="249714"/>
            </a:xfrm>
            <a:custGeom>
              <a:avLst/>
              <a:gdLst>
                <a:gd name="T0" fmla="*/ 283 w 286"/>
                <a:gd name="T1" fmla="*/ 114 h 285"/>
                <a:gd name="T2" fmla="*/ 262 w 286"/>
                <a:gd name="T3" fmla="*/ 62 h 285"/>
                <a:gd name="T4" fmla="*/ 223 w 286"/>
                <a:gd name="T5" fmla="*/ 24 h 285"/>
                <a:gd name="T6" fmla="*/ 172 w 286"/>
                <a:gd name="T7" fmla="*/ 2 h 285"/>
                <a:gd name="T8" fmla="*/ 114 w 286"/>
                <a:gd name="T9" fmla="*/ 2 h 285"/>
                <a:gd name="T10" fmla="*/ 62 w 286"/>
                <a:gd name="T11" fmla="*/ 24 h 285"/>
                <a:gd name="T12" fmla="*/ 24 w 286"/>
                <a:gd name="T13" fmla="*/ 62 h 285"/>
                <a:gd name="T14" fmla="*/ 3 w 286"/>
                <a:gd name="T15" fmla="*/ 114 h 285"/>
                <a:gd name="T16" fmla="*/ 1 w 286"/>
                <a:gd name="T17" fmla="*/ 165 h 285"/>
                <a:gd name="T18" fmla="*/ 14 w 286"/>
                <a:gd name="T19" fmla="*/ 205 h 285"/>
                <a:gd name="T20" fmla="*/ 38 w 286"/>
                <a:gd name="T21" fmla="*/ 239 h 285"/>
                <a:gd name="T22" fmla="*/ 71 w 286"/>
                <a:gd name="T23" fmla="*/ 266 h 285"/>
                <a:gd name="T24" fmla="*/ 98 w 286"/>
                <a:gd name="T25" fmla="*/ 264 h 285"/>
                <a:gd name="T26" fmla="*/ 64 w 286"/>
                <a:gd name="T27" fmla="*/ 245 h 285"/>
                <a:gd name="T28" fmla="*/ 37 w 286"/>
                <a:gd name="T29" fmla="*/ 216 h 285"/>
                <a:gd name="T30" fmla="*/ 20 w 286"/>
                <a:gd name="T31" fmla="*/ 182 h 285"/>
                <a:gd name="T32" fmla="*/ 14 w 286"/>
                <a:gd name="T33" fmla="*/ 143 h 285"/>
                <a:gd name="T34" fmla="*/ 24 w 286"/>
                <a:gd name="T35" fmla="*/ 92 h 285"/>
                <a:gd name="T36" fmla="*/ 52 w 286"/>
                <a:gd name="T37" fmla="*/ 52 h 285"/>
                <a:gd name="T38" fmla="*/ 92 w 286"/>
                <a:gd name="T39" fmla="*/ 24 h 285"/>
                <a:gd name="T40" fmla="*/ 143 w 286"/>
                <a:gd name="T41" fmla="*/ 14 h 285"/>
                <a:gd name="T42" fmla="*/ 194 w 286"/>
                <a:gd name="T43" fmla="*/ 24 h 285"/>
                <a:gd name="T44" fmla="*/ 234 w 286"/>
                <a:gd name="T45" fmla="*/ 52 h 285"/>
                <a:gd name="T46" fmla="*/ 262 w 286"/>
                <a:gd name="T47" fmla="*/ 92 h 285"/>
                <a:gd name="T48" fmla="*/ 272 w 286"/>
                <a:gd name="T49" fmla="*/ 143 h 285"/>
                <a:gd name="T50" fmla="*/ 262 w 286"/>
                <a:gd name="T51" fmla="*/ 193 h 285"/>
                <a:gd name="T52" fmla="*/ 234 w 286"/>
                <a:gd name="T53" fmla="*/ 234 h 285"/>
                <a:gd name="T54" fmla="*/ 194 w 286"/>
                <a:gd name="T55" fmla="*/ 261 h 285"/>
                <a:gd name="T56" fmla="*/ 143 w 286"/>
                <a:gd name="T57" fmla="*/ 272 h 285"/>
                <a:gd name="T58" fmla="*/ 132 w 286"/>
                <a:gd name="T59" fmla="*/ 272 h 285"/>
                <a:gd name="T60" fmla="*/ 121 w 286"/>
                <a:gd name="T61" fmla="*/ 269 h 285"/>
                <a:gd name="T62" fmla="*/ 110 w 286"/>
                <a:gd name="T63" fmla="*/ 267 h 285"/>
                <a:gd name="T64" fmla="*/ 99 w 286"/>
                <a:gd name="T65" fmla="*/ 264 h 285"/>
                <a:gd name="T66" fmla="*/ 98 w 286"/>
                <a:gd name="T67" fmla="*/ 279 h 285"/>
                <a:gd name="T68" fmla="*/ 110 w 286"/>
                <a:gd name="T69" fmla="*/ 282 h 285"/>
                <a:gd name="T70" fmla="*/ 122 w 286"/>
                <a:gd name="T71" fmla="*/ 284 h 285"/>
                <a:gd name="T72" fmla="*/ 136 w 286"/>
                <a:gd name="T73" fmla="*/ 285 h 285"/>
                <a:gd name="T74" fmla="*/ 172 w 286"/>
                <a:gd name="T75" fmla="*/ 282 h 285"/>
                <a:gd name="T76" fmla="*/ 223 w 286"/>
                <a:gd name="T77" fmla="*/ 261 h 285"/>
                <a:gd name="T78" fmla="*/ 262 w 286"/>
                <a:gd name="T79" fmla="*/ 222 h 285"/>
                <a:gd name="T80" fmla="*/ 283 w 286"/>
                <a:gd name="T81" fmla="*/ 17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6" h="285">
                  <a:moveTo>
                    <a:pt x="286" y="143"/>
                  </a:moveTo>
                  <a:lnTo>
                    <a:pt x="283" y="114"/>
                  </a:lnTo>
                  <a:lnTo>
                    <a:pt x="275" y="87"/>
                  </a:lnTo>
                  <a:lnTo>
                    <a:pt x="262" y="62"/>
                  </a:lnTo>
                  <a:lnTo>
                    <a:pt x="245" y="41"/>
                  </a:lnTo>
                  <a:lnTo>
                    <a:pt x="223" y="24"/>
                  </a:lnTo>
                  <a:lnTo>
                    <a:pt x="198" y="11"/>
                  </a:lnTo>
                  <a:lnTo>
                    <a:pt x="172" y="2"/>
                  </a:lnTo>
                  <a:lnTo>
                    <a:pt x="143" y="0"/>
                  </a:lnTo>
                  <a:lnTo>
                    <a:pt x="114" y="2"/>
                  </a:lnTo>
                  <a:lnTo>
                    <a:pt x="88" y="11"/>
                  </a:lnTo>
                  <a:lnTo>
                    <a:pt x="62" y="24"/>
                  </a:lnTo>
                  <a:lnTo>
                    <a:pt x="42" y="41"/>
                  </a:lnTo>
                  <a:lnTo>
                    <a:pt x="24" y="62"/>
                  </a:lnTo>
                  <a:lnTo>
                    <a:pt x="12" y="87"/>
                  </a:lnTo>
                  <a:lnTo>
                    <a:pt x="3" y="114"/>
                  </a:lnTo>
                  <a:lnTo>
                    <a:pt x="0" y="143"/>
                  </a:lnTo>
                  <a:lnTo>
                    <a:pt x="1" y="165"/>
                  </a:lnTo>
                  <a:lnTo>
                    <a:pt x="7" y="185"/>
                  </a:lnTo>
                  <a:lnTo>
                    <a:pt x="14" y="205"/>
                  </a:lnTo>
                  <a:lnTo>
                    <a:pt x="26" y="223"/>
                  </a:lnTo>
                  <a:lnTo>
                    <a:pt x="38" y="239"/>
                  </a:lnTo>
                  <a:lnTo>
                    <a:pt x="53" y="254"/>
                  </a:lnTo>
                  <a:lnTo>
                    <a:pt x="71" y="266"/>
                  </a:lnTo>
                  <a:lnTo>
                    <a:pt x="89" y="275"/>
                  </a:lnTo>
                  <a:lnTo>
                    <a:pt x="98" y="264"/>
                  </a:lnTo>
                  <a:lnTo>
                    <a:pt x="81" y="256"/>
                  </a:lnTo>
                  <a:lnTo>
                    <a:pt x="64" y="245"/>
                  </a:lnTo>
                  <a:lnTo>
                    <a:pt x="50" y="231"/>
                  </a:lnTo>
                  <a:lnTo>
                    <a:pt x="37" y="216"/>
                  </a:lnTo>
                  <a:lnTo>
                    <a:pt x="28" y="200"/>
                  </a:lnTo>
                  <a:lnTo>
                    <a:pt x="20" y="182"/>
                  </a:lnTo>
                  <a:lnTo>
                    <a:pt x="15" y="163"/>
                  </a:lnTo>
                  <a:lnTo>
                    <a:pt x="14" y="143"/>
                  </a:lnTo>
                  <a:lnTo>
                    <a:pt x="16" y="116"/>
                  </a:lnTo>
                  <a:lnTo>
                    <a:pt x="24" y="92"/>
                  </a:lnTo>
                  <a:lnTo>
                    <a:pt x="36" y="70"/>
                  </a:lnTo>
                  <a:lnTo>
                    <a:pt x="52" y="52"/>
                  </a:lnTo>
                  <a:lnTo>
                    <a:pt x="71" y="36"/>
                  </a:lnTo>
                  <a:lnTo>
                    <a:pt x="92" y="24"/>
                  </a:lnTo>
                  <a:lnTo>
                    <a:pt x="117" y="16"/>
                  </a:lnTo>
                  <a:lnTo>
                    <a:pt x="143" y="14"/>
                  </a:lnTo>
                  <a:lnTo>
                    <a:pt x="170" y="16"/>
                  </a:lnTo>
                  <a:lnTo>
                    <a:pt x="194" y="24"/>
                  </a:lnTo>
                  <a:lnTo>
                    <a:pt x="216" y="36"/>
                  </a:lnTo>
                  <a:lnTo>
                    <a:pt x="234" y="52"/>
                  </a:lnTo>
                  <a:lnTo>
                    <a:pt x="250" y="70"/>
                  </a:lnTo>
                  <a:lnTo>
                    <a:pt x="262" y="92"/>
                  </a:lnTo>
                  <a:lnTo>
                    <a:pt x="270" y="116"/>
                  </a:lnTo>
                  <a:lnTo>
                    <a:pt x="272" y="143"/>
                  </a:lnTo>
                  <a:lnTo>
                    <a:pt x="270" y="169"/>
                  </a:lnTo>
                  <a:lnTo>
                    <a:pt x="262" y="193"/>
                  </a:lnTo>
                  <a:lnTo>
                    <a:pt x="250" y="215"/>
                  </a:lnTo>
                  <a:lnTo>
                    <a:pt x="234" y="234"/>
                  </a:lnTo>
                  <a:lnTo>
                    <a:pt x="216" y="250"/>
                  </a:lnTo>
                  <a:lnTo>
                    <a:pt x="194" y="261"/>
                  </a:lnTo>
                  <a:lnTo>
                    <a:pt x="170" y="269"/>
                  </a:lnTo>
                  <a:lnTo>
                    <a:pt x="143" y="272"/>
                  </a:lnTo>
                  <a:lnTo>
                    <a:pt x="137" y="272"/>
                  </a:lnTo>
                  <a:lnTo>
                    <a:pt x="132" y="272"/>
                  </a:lnTo>
                  <a:lnTo>
                    <a:pt x="126" y="270"/>
                  </a:lnTo>
                  <a:lnTo>
                    <a:pt x="121" y="269"/>
                  </a:lnTo>
                  <a:lnTo>
                    <a:pt x="115" y="268"/>
                  </a:lnTo>
                  <a:lnTo>
                    <a:pt x="110" y="267"/>
                  </a:lnTo>
                  <a:lnTo>
                    <a:pt x="105" y="266"/>
                  </a:lnTo>
                  <a:lnTo>
                    <a:pt x="99" y="264"/>
                  </a:lnTo>
                  <a:lnTo>
                    <a:pt x="92" y="276"/>
                  </a:lnTo>
                  <a:lnTo>
                    <a:pt x="98" y="279"/>
                  </a:lnTo>
                  <a:lnTo>
                    <a:pt x="104" y="280"/>
                  </a:lnTo>
                  <a:lnTo>
                    <a:pt x="110" y="282"/>
                  </a:lnTo>
                  <a:lnTo>
                    <a:pt x="117" y="283"/>
                  </a:lnTo>
                  <a:lnTo>
                    <a:pt x="122" y="284"/>
                  </a:lnTo>
                  <a:lnTo>
                    <a:pt x="129" y="284"/>
                  </a:lnTo>
                  <a:lnTo>
                    <a:pt x="136" y="285"/>
                  </a:lnTo>
                  <a:lnTo>
                    <a:pt x="143" y="285"/>
                  </a:lnTo>
                  <a:lnTo>
                    <a:pt x="172" y="282"/>
                  </a:lnTo>
                  <a:lnTo>
                    <a:pt x="198" y="274"/>
                  </a:lnTo>
                  <a:lnTo>
                    <a:pt x="223" y="261"/>
                  </a:lnTo>
                  <a:lnTo>
                    <a:pt x="245" y="243"/>
                  </a:lnTo>
                  <a:lnTo>
                    <a:pt x="262" y="222"/>
                  </a:lnTo>
                  <a:lnTo>
                    <a:pt x="275" y="198"/>
                  </a:lnTo>
                  <a:lnTo>
                    <a:pt x="283" y="171"/>
                  </a:lnTo>
                  <a:lnTo>
                    <a:pt x="28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Freeform 10"/>
            <p:cNvSpPr>
              <a:spLocks/>
            </p:cNvSpPr>
            <p:nvPr/>
          </p:nvSpPr>
          <p:spPr bwMode="auto">
            <a:xfrm>
              <a:off x="1030375" y="4824425"/>
              <a:ext cx="26194" cy="26194"/>
            </a:xfrm>
            <a:custGeom>
              <a:avLst/>
              <a:gdLst>
                <a:gd name="T0" fmla="*/ 15 w 30"/>
                <a:gd name="T1" fmla="*/ 0 h 31"/>
                <a:gd name="T2" fmla="*/ 0 w 30"/>
                <a:gd name="T3" fmla="*/ 22 h 31"/>
                <a:gd name="T4" fmla="*/ 4 w 30"/>
                <a:gd name="T5" fmla="*/ 25 h 31"/>
                <a:gd name="T6" fmla="*/ 9 w 30"/>
                <a:gd name="T7" fmla="*/ 27 h 31"/>
                <a:gd name="T8" fmla="*/ 12 w 30"/>
                <a:gd name="T9" fmla="*/ 29 h 31"/>
                <a:gd name="T10" fmla="*/ 15 w 30"/>
                <a:gd name="T11" fmla="*/ 31 h 31"/>
                <a:gd name="T12" fmla="*/ 30 w 30"/>
                <a:gd name="T13" fmla="*/ 8 h 31"/>
                <a:gd name="T14" fmla="*/ 27 w 30"/>
                <a:gd name="T15" fmla="*/ 6 h 31"/>
                <a:gd name="T16" fmla="*/ 23 w 30"/>
                <a:gd name="T17" fmla="*/ 5 h 31"/>
                <a:gd name="T18" fmla="*/ 19 w 30"/>
                <a:gd name="T19" fmla="*/ 3 h 31"/>
                <a:gd name="T20" fmla="*/ 15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15" y="0"/>
                  </a:moveTo>
                  <a:lnTo>
                    <a:pt x="0" y="22"/>
                  </a:lnTo>
                  <a:lnTo>
                    <a:pt x="4" y="25"/>
                  </a:lnTo>
                  <a:lnTo>
                    <a:pt x="9" y="27"/>
                  </a:lnTo>
                  <a:lnTo>
                    <a:pt x="12" y="29"/>
                  </a:lnTo>
                  <a:lnTo>
                    <a:pt x="15" y="31"/>
                  </a:lnTo>
                  <a:lnTo>
                    <a:pt x="30" y="8"/>
                  </a:lnTo>
                  <a:lnTo>
                    <a:pt x="27" y="6"/>
                  </a:lnTo>
                  <a:lnTo>
                    <a:pt x="23" y="5"/>
                  </a:lnTo>
                  <a:lnTo>
                    <a:pt x="19"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1"/>
            <p:cNvSpPr>
              <a:spLocks/>
            </p:cNvSpPr>
            <p:nvPr/>
          </p:nvSpPr>
          <p:spPr bwMode="auto">
            <a:xfrm>
              <a:off x="1044345" y="4813948"/>
              <a:ext cx="19209" cy="17463"/>
            </a:xfrm>
            <a:custGeom>
              <a:avLst/>
              <a:gdLst>
                <a:gd name="T0" fmla="*/ 23 w 23"/>
                <a:gd name="T1" fmla="*/ 8 h 19"/>
                <a:gd name="T2" fmla="*/ 20 w 23"/>
                <a:gd name="T3" fmla="*/ 6 h 19"/>
                <a:gd name="T4" fmla="*/ 17 w 23"/>
                <a:gd name="T5" fmla="*/ 3 h 19"/>
                <a:gd name="T6" fmla="*/ 13 w 23"/>
                <a:gd name="T7" fmla="*/ 2 h 19"/>
                <a:gd name="T8" fmla="*/ 10 w 23"/>
                <a:gd name="T9" fmla="*/ 0 h 19"/>
                <a:gd name="T10" fmla="*/ 0 w 23"/>
                <a:gd name="T11" fmla="*/ 11 h 19"/>
                <a:gd name="T12" fmla="*/ 4 w 23"/>
                <a:gd name="T13" fmla="*/ 14 h 19"/>
                <a:gd name="T14" fmla="*/ 8 w 23"/>
                <a:gd name="T15" fmla="*/ 16 h 19"/>
                <a:gd name="T16" fmla="*/ 12 w 23"/>
                <a:gd name="T17" fmla="*/ 17 h 19"/>
                <a:gd name="T18" fmla="*/ 15 w 23"/>
                <a:gd name="T19" fmla="*/ 19 h 19"/>
                <a:gd name="T20" fmla="*/ 23 w 23"/>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23" y="8"/>
                  </a:moveTo>
                  <a:lnTo>
                    <a:pt x="20" y="6"/>
                  </a:lnTo>
                  <a:lnTo>
                    <a:pt x="17" y="3"/>
                  </a:lnTo>
                  <a:lnTo>
                    <a:pt x="13" y="2"/>
                  </a:lnTo>
                  <a:lnTo>
                    <a:pt x="10" y="0"/>
                  </a:lnTo>
                  <a:lnTo>
                    <a:pt x="0" y="11"/>
                  </a:lnTo>
                  <a:lnTo>
                    <a:pt x="4" y="14"/>
                  </a:lnTo>
                  <a:lnTo>
                    <a:pt x="8" y="16"/>
                  </a:lnTo>
                  <a:lnTo>
                    <a:pt x="12" y="17"/>
                  </a:lnTo>
                  <a:lnTo>
                    <a:pt x="15" y="19"/>
                  </a:lnTo>
                  <a:lnTo>
                    <a:pt x="23"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12"/>
            <p:cNvSpPr>
              <a:spLocks/>
            </p:cNvSpPr>
            <p:nvPr/>
          </p:nvSpPr>
          <p:spPr bwMode="auto">
            <a:xfrm>
              <a:off x="1051330" y="4555503"/>
              <a:ext cx="186849" cy="265430"/>
            </a:xfrm>
            <a:custGeom>
              <a:avLst/>
              <a:gdLst>
                <a:gd name="T0" fmla="*/ 209 w 213"/>
                <a:gd name="T1" fmla="*/ 0 h 304"/>
                <a:gd name="T2" fmla="*/ 0 w 213"/>
                <a:gd name="T3" fmla="*/ 296 h 304"/>
                <a:gd name="T4" fmla="*/ 3 w 213"/>
                <a:gd name="T5" fmla="*/ 298 h 304"/>
                <a:gd name="T6" fmla="*/ 7 w 213"/>
                <a:gd name="T7" fmla="*/ 299 h 304"/>
                <a:gd name="T8" fmla="*/ 10 w 213"/>
                <a:gd name="T9" fmla="*/ 302 h 304"/>
                <a:gd name="T10" fmla="*/ 13 w 213"/>
                <a:gd name="T11" fmla="*/ 304 h 304"/>
                <a:gd name="T12" fmla="*/ 213 w 213"/>
                <a:gd name="T13" fmla="*/ 0 h 304"/>
                <a:gd name="T14" fmla="*/ 212 w 213"/>
                <a:gd name="T15" fmla="*/ 0 h 304"/>
                <a:gd name="T16" fmla="*/ 212 w 213"/>
                <a:gd name="T17" fmla="*/ 0 h 304"/>
                <a:gd name="T18" fmla="*/ 211 w 213"/>
                <a:gd name="T19" fmla="*/ 0 h 304"/>
                <a:gd name="T20" fmla="*/ 209 w 213"/>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04">
                  <a:moveTo>
                    <a:pt x="209" y="0"/>
                  </a:moveTo>
                  <a:lnTo>
                    <a:pt x="0" y="296"/>
                  </a:lnTo>
                  <a:lnTo>
                    <a:pt x="3" y="298"/>
                  </a:lnTo>
                  <a:lnTo>
                    <a:pt x="7" y="299"/>
                  </a:lnTo>
                  <a:lnTo>
                    <a:pt x="10" y="302"/>
                  </a:lnTo>
                  <a:lnTo>
                    <a:pt x="13" y="304"/>
                  </a:lnTo>
                  <a:lnTo>
                    <a:pt x="213" y="0"/>
                  </a:lnTo>
                  <a:lnTo>
                    <a:pt x="212" y="0"/>
                  </a:lnTo>
                  <a:lnTo>
                    <a:pt x="212" y="0"/>
                  </a:lnTo>
                  <a:lnTo>
                    <a:pt x="211" y="0"/>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 name="Freeform 13"/>
            <p:cNvSpPr>
              <a:spLocks/>
            </p:cNvSpPr>
            <p:nvPr/>
          </p:nvSpPr>
          <p:spPr bwMode="auto">
            <a:xfrm>
              <a:off x="1234686" y="4550264"/>
              <a:ext cx="6985" cy="5239"/>
            </a:xfrm>
            <a:custGeom>
              <a:avLst/>
              <a:gdLst>
                <a:gd name="T0" fmla="*/ 8 w 8"/>
                <a:gd name="T1" fmla="*/ 1 h 7"/>
                <a:gd name="T2" fmla="*/ 7 w 8"/>
                <a:gd name="T3" fmla="*/ 1 h 7"/>
                <a:gd name="T4" fmla="*/ 7 w 8"/>
                <a:gd name="T5" fmla="*/ 0 h 7"/>
                <a:gd name="T6" fmla="*/ 6 w 8"/>
                <a:gd name="T7" fmla="*/ 0 h 7"/>
                <a:gd name="T8" fmla="*/ 5 w 8"/>
                <a:gd name="T9" fmla="*/ 0 h 7"/>
                <a:gd name="T10" fmla="*/ 0 w 8"/>
                <a:gd name="T11" fmla="*/ 7 h 7"/>
                <a:gd name="T12" fmla="*/ 2 w 8"/>
                <a:gd name="T13" fmla="*/ 7 h 7"/>
                <a:gd name="T14" fmla="*/ 3 w 8"/>
                <a:gd name="T15" fmla="*/ 7 h 7"/>
                <a:gd name="T16" fmla="*/ 3 w 8"/>
                <a:gd name="T17" fmla="*/ 7 h 7"/>
                <a:gd name="T18" fmla="*/ 4 w 8"/>
                <a:gd name="T19" fmla="*/ 7 h 7"/>
                <a:gd name="T20" fmla="*/ 8 w 8"/>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8" y="1"/>
                  </a:moveTo>
                  <a:lnTo>
                    <a:pt x="7" y="1"/>
                  </a:lnTo>
                  <a:lnTo>
                    <a:pt x="7" y="0"/>
                  </a:lnTo>
                  <a:lnTo>
                    <a:pt x="6" y="0"/>
                  </a:lnTo>
                  <a:lnTo>
                    <a:pt x="5" y="0"/>
                  </a:lnTo>
                  <a:lnTo>
                    <a:pt x="0" y="7"/>
                  </a:lnTo>
                  <a:lnTo>
                    <a:pt x="2" y="7"/>
                  </a:lnTo>
                  <a:lnTo>
                    <a:pt x="3" y="7"/>
                  </a:lnTo>
                  <a:lnTo>
                    <a:pt x="3" y="7"/>
                  </a:lnTo>
                  <a:lnTo>
                    <a:pt x="4" y="7"/>
                  </a:lnTo>
                  <a:lnTo>
                    <a:pt x="8" y="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 name="Freeform 14"/>
            <p:cNvSpPr>
              <a:spLocks/>
            </p:cNvSpPr>
            <p:nvPr/>
          </p:nvSpPr>
          <p:spPr bwMode="auto">
            <a:xfrm>
              <a:off x="1238178" y="4539786"/>
              <a:ext cx="10478" cy="10478"/>
            </a:xfrm>
            <a:custGeom>
              <a:avLst/>
              <a:gdLst>
                <a:gd name="T0" fmla="*/ 9 w 10"/>
                <a:gd name="T1" fmla="*/ 0 h 12"/>
                <a:gd name="T2" fmla="*/ 0 w 10"/>
                <a:gd name="T3" fmla="*/ 11 h 12"/>
                <a:gd name="T4" fmla="*/ 1 w 10"/>
                <a:gd name="T5" fmla="*/ 11 h 12"/>
                <a:gd name="T6" fmla="*/ 2 w 10"/>
                <a:gd name="T7" fmla="*/ 11 h 12"/>
                <a:gd name="T8" fmla="*/ 2 w 10"/>
                <a:gd name="T9" fmla="*/ 12 h 12"/>
                <a:gd name="T10" fmla="*/ 3 w 10"/>
                <a:gd name="T11" fmla="*/ 12 h 12"/>
                <a:gd name="T12" fmla="*/ 10 w 10"/>
                <a:gd name="T13" fmla="*/ 0 h 12"/>
                <a:gd name="T14" fmla="*/ 10 w 10"/>
                <a:gd name="T15" fmla="*/ 0 h 12"/>
                <a:gd name="T16" fmla="*/ 10 w 10"/>
                <a:gd name="T17" fmla="*/ 0 h 12"/>
                <a:gd name="T18" fmla="*/ 9 w 10"/>
                <a:gd name="T19" fmla="*/ 0 h 12"/>
                <a:gd name="T20" fmla="*/ 9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9" y="0"/>
                  </a:moveTo>
                  <a:lnTo>
                    <a:pt x="0" y="11"/>
                  </a:lnTo>
                  <a:lnTo>
                    <a:pt x="1" y="11"/>
                  </a:lnTo>
                  <a:lnTo>
                    <a:pt x="2" y="11"/>
                  </a:lnTo>
                  <a:lnTo>
                    <a:pt x="2" y="12"/>
                  </a:lnTo>
                  <a:lnTo>
                    <a:pt x="3" y="12"/>
                  </a:lnTo>
                  <a:lnTo>
                    <a:pt x="10" y="0"/>
                  </a:lnTo>
                  <a:lnTo>
                    <a:pt x="10" y="0"/>
                  </a:lnTo>
                  <a:lnTo>
                    <a:pt x="10"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 name="Freeform 27"/>
            <p:cNvSpPr>
              <a:spLocks/>
            </p:cNvSpPr>
            <p:nvPr/>
          </p:nvSpPr>
          <p:spPr bwMode="auto">
            <a:xfrm>
              <a:off x="993703" y="4040359"/>
              <a:ext cx="220028" cy="279400"/>
            </a:xfrm>
            <a:custGeom>
              <a:avLst/>
              <a:gdLst>
                <a:gd name="T0" fmla="*/ 137 w 251"/>
                <a:gd name="T1" fmla="*/ 0 h 319"/>
                <a:gd name="T2" fmla="*/ 136 w 251"/>
                <a:gd name="T3" fmla="*/ 0 h 319"/>
                <a:gd name="T4" fmla="*/ 131 w 251"/>
                <a:gd name="T5" fmla="*/ 2 h 319"/>
                <a:gd name="T6" fmla="*/ 126 w 251"/>
                <a:gd name="T7" fmla="*/ 3 h 319"/>
                <a:gd name="T8" fmla="*/ 117 w 251"/>
                <a:gd name="T9" fmla="*/ 5 h 319"/>
                <a:gd name="T10" fmla="*/ 107 w 251"/>
                <a:gd name="T11" fmla="*/ 10 h 319"/>
                <a:gd name="T12" fmla="*/ 96 w 251"/>
                <a:gd name="T13" fmla="*/ 14 h 319"/>
                <a:gd name="T14" fmla="*/ 83 w 251"/>
                <a:gd name="T15" fmla="*/ 20 h 319"/>
                <a:gd name="T16" fmla="*/ 69 w 251"/>
                <a:gd name="T17" fmla="*/ 28 h 319"/>
                <a:gd name="T18" fmla="*/ 55 w 251"/>
                <a:gd name="T19" fmla="*/ 37 h 319"/>
                <a:gd name="T20" fmla="*/ 43 w 251"/>
                <a:gd name="T21" fmla="*/ 48 h 319"/>
                <a:gd name="T22" fmla="*/ 31 w 251"/>
                <a:gd name="T23" fmla="*/ 58 h 319"/>
                <a:gd name="T24" fmla="*/ 21 w 251"/>
                <a:gd name="T25" fmla="*/ 67 h 319"/>
                <a:gd name="T26" fmla="*/ 11 w 251"/>
                <a:gd name="T27" fmla="*/ 76 h 319"/>
                <a:gd name="T28" fmla="*/ 6 w 251"/>
                <a:gd name="T29" fmla="*/ 83 h 319"/>
                <a:gd name="T30" fmla="*/ 1 w 251"/>
                <a:gd name="T31" fmla="*/ 88 h 319"/>
                <a:gd name="T32" fmla="*/ 0 w 251"/>
                <a:gd name="T33" fmla="*/ 89 h 319"/>
                <a:gd name="T34" fmla="*/ 198 w 251"/>
                <a:gd name="T35" fmla="*/ 319 h 319"/>
                <a:gd name="T36" fmla="*/ 200 w 251"/>
                <a:gd name="T37" fmla="*/ 317 h 319"/>
                <a:gd name="T38" fmla="*/ 206 w 251"/>
                <a:gd name="T39" fmla="*/ 311 h 319"/>
                <a:gd name="T40" fmla="*/ 213 w 251"/>
                <a:gd name="T41" fmla="*/ 303 h 319"/>
                <a:gd name="T42" fmla="*/ 221 w 251"/>
                <a:gd name="T43" fmla="*/ 298 h 319"/>
                <a:gd name="T44" fmla="*/ 230 w 251"/>
                <a:gd name="T45" fmla="*/ 292 h 319"/>
                <a:gd name="T46" fmla="*/ 240 w 251"/>
                <a:gd name="T47" fmla="*/ 288 h 319"/>
                <a:gd name="T48" fmla="*/ 248 w 251"/>
                <a:gd name="T49" fmla="*/ 286 h 319"/>
                <a:gd name="T50" fmla="*/ 251 w 251"/>
                <a:gd name="T51" fmla="*/ 285 h 319"/>
                <a:gd name="T52" fmla="*/ 137 w 251"/>
                <a:gd name="T5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319">
                  <a:moveTo>
                    <a:pt x="137" y="0"/>
                  </a:moveTo>
                  <a:lnTo>
                    <a:pt x="136" y="0"/>
                  </a:lnTo>
                  <a:lnTo>
                    <a:pt x="131" y="2"/>
                  </a:lnTo>
                  <a:lnTo>
                    <a:pt x="126" y="3"/>
                  </a:lnTo>
                  <a:lnTo>
                    <a:pt x="117" y="5"/>
                  </a:lnTo>
                  <a:lnTo>
                    <a:pt x="107" y="10"/>
                  </a:lnTo>
                  <a:lnTo>
                    <a:pt x="96" y="14"/>
                  </a:lnTo>
                  <a:lnTo>
                    <a:pt x="83" y="20"/>
                  </a:lnTo>
                  <a:lnTo>
                    <a:pt x="69" y="28"/>
                  </a:lnTo>
                  <a:lnTo>
                    <a:pt x="55" y="37"/>
                  </a:lnTo>
                  <a:lnTo>
                    <a:pt x="43" y="48"/>
                  </a:lnTo>
                  <a:lnTo>
                    <a:pt x="31" y="58"/>
                  </a:lnTo>
                  <a:lnTo>
                    <a:pt x="21" y="67"/>
                  </a:lnTo>
                  <a:lnTo>
                    <a:pt x="11" y="76"/>
                  </a:lnTo>
                  <a:lnTo>
                    <a:pt x="6" y="83"/>
                  </a:lnTo>
                  <a:lnTo>
                    <a:pt x="1" y="88"/>
                  </a:lnTo>
                  <a:lnTo>
                    <a:pt x="0" y="89"/>
                  </a:lnTo>
                  <a:lnTo>
                    <a:pt x="198" y="319"/>
                  </a:lnTo>
                  <a:lnTo>
                    <a:pt x="200" y="317"/>
                  </a:lnTo>
                  <a:lnTo>
                    <a:pt x="206" y="311"/>
                  </a:lnTo>
                  <a:lnTo>
                    <a:pt x="213" y="303"/>
                  </a:lnTo>
                  <a:lnTo>
                    <a:pt x="221" y="298"/>
                  </a:lnTo>
                  <a:lnTo>
                    <a:pt x="230" y="292"/>
                  </a:lnTo>
                  <a:lnTo>
                    <a:pt x="240" y="288"/>
                  </a:lnTo>
                  <a:lnTo>
                    <a:pt x="248" y="286"/>
                  </a:lnTo>
                  <a:lnTo>
                    <a:pt x="251" y="285"/>
                  </a:lnTo>
                  <a:lnTo>
                    <a:pt x="137" y="0"/>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Freeform 28"/>
            <p:cNvSpPr>
              <a:spLocks/>
            </p:cNvSpPr>
            <p:nvPr/>
          </p:nvSpPr>
          <p:spPr bwMode="auto">
            <a:xfrm>
              <a:off x="1341207" y="4553756"/>
              <a:ext cx="223520" cy="277654"/>
            </a:xfrm>
            <a:custGeom>
              <a:avLst/>
              <a:gdLst>
                <a:gd name="T0" fmla="*/ 121 w 256"/>
                <a:gd name="T1" fmla="*/ 318 h 318"/>
                <a:gd name="T2" fmla="*/ 123 w 256"/>
                <a:gd name="T3" fmla="*/ 318 h 318"/>
                <a:gd name="T4" fmla="*/ 127 w 256"/>
                <a:gd name="T5" fmla="*/ 316 h 318"/>
                <a:gd name="T6" fmla="*/ 133 w 256"/>
                <a:gd name="T7" fmla="*/ 314 h 318"/>
                <a:gd name="T8" fmla="*/ 142 w 256"/>
                <a:gd name="T9" fmla="*/ 312 h 318"/>
                <a:gd name="T10" fmla="*/ 151 w 256"/>
                <a:gd name="T11" fmla="*/ 307 h 318"/>
                <a:gd name="T12" fmla="*/ 163 w 256"/>
                <a:gd name="T13" fmla="*/ 303 h 318"/>
                <a:gd name="T14" fmla="*/ 176 w 256"/>
                <a:gd name="T15" fmla="*/ 296 h 318"/>
                <a:gd name="T16" fmla="*/ 189 w 256"/>
                <a:gd name="T17" fmla="*/ 288 h 318"/>
                <a:gd name="T18" fmla="*/ 203 w 256"/>
                <a:gd name="T19" fmla="*/ 278 h 318"/>
                <a:gd name="T20" fmla="*/ 216 w 256"/>
                <a:gd name="T21" fmla="*/ 268 h 318"/>
                <a:gd name="T22" fmla="*/ 227 w 256"/>
                <a:gd name="T23" fmla="*/ 258 h 318"/>
                <a:gd name="T24" fmla="*/ 237 w 256"/>
                <a:gd name="T25" fmla="*/ 247 h 318"/>
                <a:gd name="T26" fmla="*/ 245 w 256"/>
                <a:gd name="T27" fmla="*/ 239 h 318"/>
                <a:gd name="T28" fmla="*/ 252 w 256"/>
                <a:gd name="T29" fmla="*/ 231 h 318"/>
                <a:gd name="T30" fmla="*/ 255 w 256"/>
                <a:gd name="T31" fmla="*/ 227 h 318"/>
                <a:gd name="T32" fmla="*/ 256 w 256"/>
                <a:gd name="T33" fmla="*/ 226 h 318"/>
                <a:gd name="T34" fmla="*/ 52 w 256"/>
                <a:gd name="T35" fmla="*/ 0 h 318"/>
                <a:gd name="T36" fmla="*/ 50 w 256"/>
                <a:gd name="T37" fmla="*/ 2 h 318"/>
                <a:gd name="T38" fmla="*/ 45 w 256"/>
                <a:gd name="T39" fmla="*/ 8 h 318"/>
                <a:gd name="T40" fmla="*/ 38 w 256"/>
                <a:gd name="T41" fmla="*/ 16 h 318"/>
                <a:gd name="T42" fmla="*/ 30 w 256"/>
                <a:gd name="T43" fmla="*/ 23 h 318"/>
                <a:gd name="T44" fmla="*/ 22 w 256"/>
                <a:gd name="T45" fmla="*/ 29 h 318"/>
                <a:gd name="T46" fmla="*/ 12 w 256"/>
                <a:gd name="T47" fmla="*/ 33 h 318"/>
                <a:gd name="T48" fmla="*/ 4 w 256"/>
                <a:gd name="T49" fmla="*/ 36 h 318"/>
                <a:gd name="T50" fmla="*/ 0 w 256"/>
                <a:gd name="T51" fmla="*/ 37 h 318"/>
                <a:gd name="T52" fmla="*/ 121 w 256"/>
                <a:gd name="T5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318">
                  <a:moveTo>
                    <a:pt x="121" y="318"/>
                  </a:moveTo>
                  <a:lnTo>
                    <a:pt x="123" y="318"/>
                  </a:lnTo>
                  <a:lnTo>
                    <a:pt x="127" y="316"/>
                  </a:lnTo>
                  <a:lnTo>
                    <a:pt x="133" y="314"/>
                  </a:lnTo>
                  <a:lnTo>
                    <a:pt x="142" y="312"/>
                  </a:lnTo>
                  <a:lnTo>
                    <a:pt x="151" y="307"/>
                  </a:lnTo>
                  <a:lnTo>
                    <a:pt x="163" y="303"/>
                  </a:lnTo>
                  <a:lnTo>
                    <a:pt x="176" y="296"/>
                  </a:lnTo>
                  <a:lnTo>
                    <a:pt x="189" y="288"/>
                  </a:lnTo>
                  <a:lnTo>
                    <a:pt x="203" y="278"/>
                  </a:lnTo>
                  <a:lnTo>
                    <a:pt x="216" y="268"/>
                  </a:lnTo>
                  <a:lnTo>
                    <a:pt x="227" y="258"/>
                  </a:lnTo>
                  <a:lnTo>
                    <a:pt x="237" y="247"/>
                  </a:lnTo>
                  <a:lnTo>
                    <a:pt x="245" y="239"/>
                  </a:lnTo>
                  <a:lnTo>
                    <a:pt x="252" y="231"/>
                  </a:lnTo>
                  <a:lnTo>
                    <a:pt x="255" y="227"/>
                  </a:lnTo>
                  <a:lnTo>
                    <a:pt x="256" y="226"/>
                  </a:lnTo>
                  <a:lnTo>
                    <a:pt x="52" y="0"/>
                  </a:lnTo>
                  <a:lnTo>
                    <a:pt x="50" y="2"/>
                  </a:lnTo>
                  <a:lnTo>
                    <a:pt x="45" y="8"/>
                  </a:lnTo>
                  <a:lnTo>
                    <a:pt x="38" y="16"/>
                  </a:lnTo>
                  <a:lnTo>
                    <a:pt x="30" y="23"/>
                  </a:lnTo>
                  <a:lnTo>
                    <a:pt x="22" y="29"/>
                  </a:lnTo>
                  <a:lnTo>
                    <a:pt x="12" y="33"/>
                  </a:lnTo>
                  <a:lnTo>
                    <a:pt x="4" y="36"/>
                  </a:lnTo>
                  <a:lnTo>
                    <a:pt x="0" y="37"/>
                  </a:lnTo>
                  <a:lnTo>
                    <a:pt x="121" y="318"/>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 name="Freeform 29"/>
            <p:cNvSpPr>
              <a:spLocks/>
            </p:cNvSpPr>
            <p:nvPr/>
          </p:nvSpPr>
          <p:spPr bwMode="auto">
            <a:xfrm>
              <a:off x="1168328" y="4008926"/>
              <a:ext cx="69850" cy="265430"/>
            </a:xfrm>
            <a:custGeom>
              <a:avLst/>
              <a:gdLst>
                <a:gd name="T0" fmla="*/ 0 w 81"/>
                <a:gd name="T1" fmla="*/ 8 h 304"/>
                <a:gd name="T2" fmla="*/ 81 w 81"/>
                <a:gd name="T3" fmla="*/ 304 h 304"/>
                <a:gd name="T4" fmla="*/ 23 w 81"/>
                <a:gd name="T5" fmla="*/ 0 h 304"/>
                <a:gd name="T6" fmla="*/ 0 w 81"/>
                <a:gd name="T7" fmla="*/ 8 h 304"/>
              </a:gdLst>
              <a:ahLst/>
              <a:cxnLst>
                <a:cxn ang="0">
                  <a:pos x="T0" y="T1"/>
                </a:cxn>
                <a:cxn ang="0">
                  <a:pos x="T2" y="T3"/>
                </a:cxn>
                <a:cxn ang="0">
                  <a:pos x="T4" y="T5"/>
                </a:cxn>
                <a:cxn ang="0">
                  <a:pos x="T6" y="T7"/>
                </a:cxn>
              </a:cxnLst>
              <a:rect l="0" t="0" r="r" b="b"/>
              <a:pathLst>
                <a:path w="81" h="304">
                  <a:moveTo>
                    <a:pt x="0" y="8"/>
                  </a:moveTo>
                  <a:lnTo>
                    <a:pt x="81" y="304"/>
                  </a:lnTo>
                  <a:lnTo>
                    <a:pt x="23" y="0"/>
                  </a:lnTo>
                  <a:lnTo>
                    <a:pt x="0" y="8"/>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 name="Freeform 30"/>
            <p:cNvSpPr>
              <a:spLocks/>
            </p:cNvSpPr>
            <p:nvPr/>
          </p:nvSpPr>
          <p:spPr bwMode="auto">
            <a:xfrm>
              <a:off x="1320252" y="4593920"/>
              <a:ext cx="78581" cy="263684"/>
            </a:xfrm>
            <a:custGeom>
              <a:avLst/>
              <a:gdLst>
                <a:gd name="T0" fmla="*/ 90 w 90"/>
                <a:gd name="T1" fmla="*/ 292 h 302"/>
                <a:gd name="T2" fmla="*/ 0 w 90"/>
                <a:gd name="T3" fmla="*/ 0 h 302"/>
                <a:gd name="T4" fmla="*/ 67 w 90"/>
                <a:gd name="T5" fmla="*/ 302 h 302"/>
                <a:gd name="T6" fmla="*/ 90 w 90"/>
                <a:gd name="T7" fmla="*/ 292 h 302"/>
              </a:gdLst>
              <a:ahLst/>
              <a:cxnLst>
                <a:cxn ang="0">
                  <a:pos x="T0" y="T1"/>
                </a:cxn>
                <a:cxn ang="0">
                  <a:pos x="T2" y="T3"/>
                </a:cxn>
                <a:cxn ang="0">
                  <a:pos x="T4" y="T5"/>
                </a:cxn>
                <a:cxn ang="0">
                  <a:pos x="T6" y="T7"/>
                </a:cxn>
              </a:cxnLst>
              <a:rect l="0" t="0" r="r" b="b"/>
              <a:pathLst>
                <a:path w="90" h="302">
                  <a:moveTo>
                    <a:pt x="90" y="292"/>
                  </a:moveTo>
                  <a:lnTo>
                    <a:pt x="0" y="0"/>
                  </a:lnTo>
                  <a:lnTo>
                    <a:pt x="67" y="302"/>
                  </a:lnTo>
                  <a:lnTo>
                    <a:pt x="90" y="292"/>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 name="Freeform 31"/>
            <p:cNvSpPr>
              <a:spLocks/>
            </p:cNvSpPr>
            <p:nvPr/>
          </p:nvSpPr>
          <p:spPr bwMode="auto">
            <a:xfrm>
              <a:off x="1388356" y="4085761"/>
              <a:ext cx="197326" cy="225266"/>
            </a:xfrm>
            <a:custGeom>
              <a:avLst/>
              <a:gdLst>
                <a:gd name="T0" fmla="*/ 178 w 227"/>
                <a:gd name="T1" fmla="*/ 0 h 258"/>
                <a:gd name="T2" fmla="*/ 0 w 227"/>
                <a:gd name="T3" fmla="*/ 249 h 258"/>
                <a:gd name="T4" fmla="*/ 6 w 227"/>
                <a:gd name="T5" fmla="*/ 258 h 258"/>
                <a:gd name="T6" fmla="*/ 227 w 227"/>
                <a:gd name="T7" fmla="*/ 46 h 258"/>
                <a:gd name="T8" fmla="*/ 178 w 227"/>
                <a:gd name="T9" fmla="*/ 0 h 258"/>
              </a:gdLst>
              <a:ahLst/>
              <a:cxnLst>
                <a:cxn ang="0">
                  <a:pos x="T0" y="T1"/>
                </a:cxn>
                <a:cxn ang="0">
                  <a:pos x="T2" y="T3"/>
                </a:cxn>
                <a:cxn ang="0">
                  <a:pos x="T4" y="T5"/>
                </a:cxn>
                <a:cxn ang="0">
                  <a:pos x="T6" y="T7"/>
                </a:cxn>
                <a:cxn ang="0">
                  <a:pos x="T8" y="T9"/>
                </a:cxn>
              </a:cxnLst>
              <a:rect l="0" t="0" r="r" b="b"/>
              <a:pathLst>
                <a:path w="227" h="258">
                  <a:moveTo>
                    <a:pt x="178" y="0"/>
                  </a:moveTo>
                  <a:lnTo>
                    <a:pt x="0" y="249"/>
                  </a:lnTo>
                  <a:lnTo>
                    <a:pt x="6" y="258"/>
                  </a:lnTo>
                  <a:lnTo>
                    <a:pt x="227" y="46"/>
                  </a:lnTo>
                  <a:lnTo>
                    <a:pt x="178" y="0"/>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5" name="Freeform 32"/>
            <p:cNvSpPr>
              <a:spLocks/>
            </p:cNvSpPr>
            <p:nvPr/>
          </p:nvSpPr>
          <p:spPr bwMode="auto">
            <a:xfrm>
              <a:off x="944808" y="4527563"/>
              <a:ext cx="207804" cy="216535"/>
            </a:xfrm>
            <a:custGeom>
              <a:avLst/>
              <a:gdLst>
                <a:gd name="T0" fmla="*/ 45 w 238"/>
                <a:gd name="T1" fmla="*/ 247 h 247"/>
                <a:gd name="T2" fmla="*/ 238 w 238"/>
                <a:gd name="T3" fmla="*/ 9 h 247"/>
                <a:gd name="T4" fmla="*/ 232 w 238"/>
                <a:gd name="T5" fmla="*/ 0 h 247"/>
                <a:gd name="T6" fmla="*/ 0 w 238"/>
                <a:gd name="T7" fmla="*/ 200 h 247"/>
                <a:gd name="T8" fmla="*/ 45 w 238"/>
                <a:gd name="T9" fmla="*/ 247 h 247"/>
              </a:gdLst>
              <a:ahLst/>
              <a:cxnLst>
                <a:cxn ang="0">
                  <a:pos x="T0" y="T1"/>
                </a:cxn>
                <a:cxn ang="0">
                  <a:pos x="T2" y="T3"/>
                </a:cxn>
                <a:cxn ang="0">
                  <a:pos x="T4" y="T5"/>
                </a:cxn>
                <a:cxn ang="0">
                  <a:pos x="T6" y="T7"/>
                </a:cxn>
                <a:cxn ang="0">
                  <a:pos x="T8" y="T9"/>
                </a:cxn>
              </a:cxnLst>
              <a:rect l="0" t="0" r="r" b="b"/>
              <a:pathLst>
                <a:path w="238" h="247">
                  <a:moveTo>
                    <a:pt x="45" y="247"/>
                  </a:moveTo>
                  <a:lnTo>
                    <a:pt x="238" y="9"/>
                  </a:lnTo>
                  <a:lnTo>
                    <a:pt x="232" y="0"/>
                  </a:lnTo>
                  <a:lnTo>
                    <a:pt x="0" y="200"/>
                  </a:lnTo>
                  <a:lnTo>
                    <a:pt x="45" y="247"/>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6" name="Freeform 35"/>
            <p:cNvSpPr>
              <a:spLocks/>
            </p:cNvSpPr>
            <p:nvPr/>
          </p:nvSpPr>
          <p:spPr bwMode="auto">
            <a:xfrm>
              <a:off x="1042598" y="4084015"/>
              <a:ext cx="136208" cy="200819"/>
            </a:xfrm>
            <a:custGeom>
              <a:avLst/>
              <a:gdLst>
                <a:gd name="T0" fmla="*/ 0 w 157"/>
                <a:gd name="T1" fmla="*/ 39 h 229"/>
                <a:gd name="T2" fmla="*/ 46 w 157"/>
                <a:gd name="T3" fmla="*/ 0 h 229"/>
                <a:gd name="T4" fmla="*/ 157 w 157"/>
                <a:gd name="T5" fmla="*/ 229 h 229"/>
                <a:gd name="T6" fmla="*/ 0 w 157"/>
                <a:gd name="T7" fmla="*/ 39 h 229"/>
              </a:gdLst>
              <a:ahLst/>
              <a:cxnLst>
                <a:cxn ang="0">
                  <a:pos x="T0" y="T1"/>
                </a:cxn>
                <a:cxn ang="0">
                  <a:pos x="T2" y="T3"/>
                </a:cxn>
                <a:cxn ang="0">
                  <a:pos x="T4" y="T5"/>
                </a:cxn>
                <a:cxn ang="0">
                  <a:pos x="T6" y="T7"/>
                </a:cxn>
              </a:cxnLst>
              <a:rect l="0" t="0" r="r" b="b"/>
              <a:pathLst>
                <a:path w="157" h="229">
                  <a:moveTo>
                    <a:pt x="0" y="39"/>
                  </a:moveTo>
                  <a:lnTo>
                    <a:pt x="46" y="0"/>
                  </a:lnTo>
                  <a:lnTo>
                    <a:pt x="157" y="22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7" name="Freeform 36"/>
            <p:cNvSpPr>
              <a:spLocks/>
            </p:cNvSpPr>
            <p:nvPr/>
          </p:nvSpPr>
          <p:spPr bwMode="auto">
            <a:xfrm>
              <a:off x="1374386" y="4593920"/>
              <a:ext cx="144939" cy="200819"/>
            </a:xfrm>
            <a:custGeom>
              <a:avLst/>
              <a:gdLst>
                <a:gd name="T0" fmla="*/ 0 w 165"/>
                <a:gd name="T1" fmla="*/ 0 h 229"/>
                <a:gd name="T2" fmla="*/ 110 w 165"/>
                <a:gd name="T3" fmla="*/ 229 h 229"/>
                <a:gd name="T4" fmla="*/ 165 w 165"/>
                <a:gd name="T5" fmla="*/ 191 h 229"/>
                <a:gd name="T6" fmla="*/ 0 w 165"/>
                <a:gd name="T7" fmla="*/ 0 h 229"/>
              </a:gdLst>
              <a:ahLst/>
              <a:cxnLst>
                <a:cxn ang="0">
                  <a:pos x="T0" y="T1"/>
                </a:cxn>
                <a:cxn ang="0">
                  <a:pos x="T2" y="T3"/>
                </a:cxn>
                <a:cxn ang="0">
                  <a:pos x="T4" y="T5"/>
                </a:cxn>
                <a:cxn ang="0">
                  <a:pos x="T6" y="T7"/>
                </a:cxn>
              </a:cxnLst>
              <a:rect l="0" t="0" r="r" b="b"/>
              <a:pathLst>
                <a:path w="165" h="229">
                  <a:moveTo>
                    <a:pt x="0" y="0"/>
                  </a:moveTo>
                  <a:lnTo>
                    <a:pt x="110" y="229"/>
                  </a:lnTo>
                  <a:lnTo>
                    <a:pt x="165" y="1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03" y="5033169"/>
            <a:ext cx="1407696" cy="1407696"/>
          </a:xfrm>
          <a:prstGeom prst="rect">
            <a:avLst/>
          </a:prstGeom>
        </p:spPr>
      </p:pic>
      <p:sp>
        <p:nvSpPr>
          <p:cNvPr id="29" name="TextBox 28"/>
          <p:cNvSpPr txBox="1"/>
          <p:nvPr/>
        </p:nvSpPr>
        <p:spPr>
          <a:xfrm>
            <a:off x="2018595" y="3575497"/>
            <a:ext cx="3840340" cy="1200329"/>
          </a:xfrm>
          <a:prstGeom prst="rect">
            <a:avLst/>
          </a:prstGeom>
          <a:noFill/>
        </p:spPr>
        <p:txBody>
          <a:bodyPr wrap="square" rtlCol="0">
            <a:spAutoFit/>
          </a:bodyPr>
          <a:lstStyle/>
          <a:p>
            <a:r>
              <a:rPr lang="en-US" sz="2400" dirty="0" smtClean="0">
                <a:solidFill>
                  <a:schemeClr val="bg1"/>
                </a:solidFill>
                <a:latin typeface="Aaron" panose="02020900000000000000" pitchFamily="18" charset="0"/>
              </a:rPr>
              <a:t>A free CD of this message will be available following the service</a:t>
            </a:r>
            <a:endParaRPr lang="en-US" sz="2400" dirty="0">
              <a:solidFill>
                <a:schemeClr val="bg1"/>
              </a:solidFill>
              <a:latin typeface="Aaron" panose="02020900000000000000" pitchFamily="18" charset="0"/>
            </a:endParaRPr>
          </a:p>
        </p:txBody>
      </p:sp>
      <p:sp>
        <p:nvSpPr>
          <p:cNvPr id="30" name="TextBox 29"/>
          <p:cNvSpPr txBox="1"/>
          <p:nvPr/>
        </p:nvSpPr>
        <p:spPr>
          <a:xfrm>
            <a:off x="2044488" y="5094274"/>
            <a:ext cx="4209558" cy="1200329"/>
          </a:xfrm>
          <a:prstGeom prst="rect">
            <a:avLst/>
          </a:prstGeom>
          <a:noFill/>
        </p:spPr>
        <p:txBody>
          <a:bodyPr wrap="square" rtlCol="0">
            <a:spAutoFit/>
          </a:bodyPr>
          <a:lstStyle/>
          <a:p>
            <a:r>
              <a:rPr lang="en-US" sz="2400" dirty="0" smtClean="0">
                <a:solidFill>
                  <a:schemeClr val="bg1"/>
                </a:solidFill>
                <a:latin typeface="Aaron" panose="02020900000000000000" pitchFamily="18" charset="0"/>
              </a:rPr>
              <a:t>It will also be available for podcast later this week at calvaryokc.com</a:t>
            </a:r>
            <a:endParaRPr lang="en-US" sz="2400" dirty="0">
              <a:solidFill>
                <a:schemeClr val="bg1"/>
              </a:solidFill>
              <a:latin typeface="Aaron" panose="02020900000000000000" pitchFamily="18" charset="0"/>
            </a:endParaRPr>
          </a:p>
        </p:txBody>
      </p:sp>
      <p:pic>
        <p:nvPicPr>
          <p:cNvPr id="34" name="Picture 3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6" name="TextBox 35"/>
          <p:cNvSpPr txBox="1"/>
          <p:nvPr/>
        </p:nvSpPr>
        <p:spPr>
          <a:xfrm>
            <a:off x="1333500" y="443925"/>
            <a:ext cx="3434466" cy="584775"/>
          </a:xfrm>
          <a:prstGeom prst="rect">
            <a:avLst/>
          </a:prstGeom>
          <a:noFill/>
          <a:effectLst>
            <a:softEdge rad="127000"/>
          </a:effectLst>
        </p:spPr>
        <p:txBody>
          <a:bodyPr wrap="square" lIns="274320" rIns="274320"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3200" dirty="0" smtClean="0">
                <a:solidFill>
                  <a:schemeClr val="bg2">
                    <a:lumMod val="50000"/>
                  </a:schemeClr>
                </a:solidFill>
                <a:effectLst>
                  <a:glow rad="228600">
                    <a:schemeClr val="accent3">
                      <a:lumMod val="50000"/>
                      <a:alpha val="56000"/>
                    </a:schemeClr>
                  </a:glow>
                </a:effectLst>
                <a:latin typeface="Aaron" panose="02020900000000000000" pitchFamily="18" charset="0"/>
              </a:rPr>
              <a:t>the bondage of</a:t>
            </a:r>
            <a:endParaRPr lang="en-US" sz="32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31" name="TextBox 30"/>
          <p:cNvSpPr txBox="1"/>
          <p:nvPr/>
        </p:nvSpPr>
        <p:spPr>
          <a:xfrm>
            <a:off x="1352942" y="760081"/>
            <a:ext cx="7362081" cy="1323439"/>
          </a:xfrm>
          <a:prstGeom prst="rect">
            <a:avLst/>
          </a:prstGeom>
          <a:noFill/>
          <a:effectLst>
            <a:softEdge rad="127000"/>
          </a:effectLst>
        </p:spPr>
        <p:txBody>
          <a:bodyPr wrap="square" lIns="274320" rIns="274320"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8000" dirty="0" smtClean="0">
                <a:solidFill>
                  <a:schemeClr val="bg2">
                    <a:lumMod val="50000"/>
                  </a:schemeClr>
                </a:solidFill>
                <a:effectLst>
                  <a:glow rad="228600">
                    <a:schemeClr val="accent3">
                      <a:lumMod val="50000"/>
                      <a:alpha val="56000"/>
                    </a:schemeClr>
                  </a:glow>
                </a:effectLst>
                <a:latin typeface="Aaron" panose="02020900000000000000" pitchFamily="18" charset="0"/>
              </a:rPr>
              <a:t>Cults and Isms</a:t>
            </a:r>
            <a:endParaRPr lang="en-US" sz="80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pic>
        <p:nvPicPr>
          <p:cNvPr id="3" name="Picture 2"/>
          <p:cNvPicPr>
            <a:picLocks noChangeAspect="1"/>
          </p:cNvPicPr>
          <p:nvPr/>
        </p:nvPicPr>
        <p:blipFill rotWithShape="1">
          <a:blip r:embed="rId5"/>
          <a:srcRect r="31514" b="25899"/>
          <a:stretch/>
        </p:blipFill>
        <p:spPr>
          <a:xfrm rot="21316952">
            <a:off x="1295400" y="1809398"/>
            <a:ext cx="1356006" cy="1467202"/>
          </a:xfrm>
          <a:prstGeom prst="rect">
            <a:avLst/>
          </a:prstGeom>
          <a:effectLst>
            <a:glow rad="228600">
              <a:schemeClr val="accent4">
                <a:satMod val="175000"/>
                <a:alpha val="40000"/>
              </a:schemeClr>
            </a:glow>
          </a:effectLst>
        </p:spPr>
      </p:pic>
      <p:sp>
        <p:nvSpPr>
          <p:cNvPr id="35" name="TextBox 34"/>
          <p:cNvSpPr txBox="1"/>
          <p:nvPr/>
        </p:nvSpPr>
        <p:spPr>
          <a:xfrm>
            <a:off x="2206981" y="1973640"/>
            <a:ext cx="6479819" cy="1877437"/>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pPr algn="ctr"/>
            <a:r>
              <a:rPr lang="en-US" sz="80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p>
          <a:p>
            <a:pPr algn="r"/>
            <a:r>
              <a:rPr lang="en-US" sz="3600" dirty="0" smtClean="0">
                <a:solidFill>
                  <a:schemeClr val="bg2">
                    <a:lumMod val="50000"/>
                  </a:schemeClr>
                </a:solidFill>
                <a:effectLst>
                  <a:glow rad="228600">
                    <a:schemeClr val="accent3">
                      <a:lumMod val="50000"/>
                      <a:alpha val="56000"/>
                    </a:schemeClr>
                  </a:glow>
                </a:effectLst>
                <a:latin typeface="Aaron" panose="02020900000000000000" pitchFamily="18" charset="0"/>
              </a:rPr>
              <a:t>Movement</a:t>
            </a:r>
            <a:endParaRPr lang="en-US" sz="80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33" name="TextBox 32"/>
          <p:cNvSpPr txBox="1"/>
          <p:nvPr/>
        </p:nvSpPr>
        <p:spPr>
          <a:xfrm>
            <a:off x="2057400" y="1900535"/>
            <a:ext cx="703999" cy="461665"/>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4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8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505199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8284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200329"/>
          </a:xfrm>
          <a:prstGeom prst="rect">
            <a:avLst/>
          </a:prstGeom>
          <a:noFill/>
        </p:spPr>
        <p:txBody>
          <a:bodyPr wrap="square" rtlCol="0">
            <a:spAutoFit/>
          </a:bodyPr>
          <a:lstStyle/>
          <a:p>
            <a:r>
              <a:rPr lang="en-US" sz="3600" dirty="0"/>
              <a:t>Mark </a:t>
            </a:r>
            <a:r>
              <a:rPr lang="en-US" sz="3600" dirty="0" smtClean="0"/>
              <a:t>11.22 </a:t>
            </a:r>
            <a:r>
              <a:rPr lang="en-US" sz="3600" dirty="0"/>
              <a:t>~ </a:t>
            </a:r>
            <a:r>
              <a:rPr lang="en-US" sz="3600" dirty="0" smtClean="0">
                <a:solidFill>
                  <a:srgbClr val="FFFF00"/>
                </a:solidFill>
              </a:rPr>
              <a:t>So </a:t>
            </a:r>
            <a:r>
              <a:rPr lang="en-US" sz="3600" dirty="0">
                <a:solidFill>
                  <a:srgbClr val="FFFF00"/>
                </a:solidFill>
              </a:rPr>
              <a:t>Jesus answered and said to them, </a:t>
            </a:r>
            <a:r>
              <a:rPr lang="en-US" sz="3600" dirty="0" smtClean="0">
                <a:solidFill>
                  <a:srgbClr val="FFFF00"/>
                </a:solidFill>
              </a:rPr>
              <a:t>“Have </a:t>
            </a:r>
            <a:r>
              <a:rPr lang="en-US" sz="3600" dirty="0">
                <a:solidFill>
                  <a:srgbClr val="FFFF00"/>
                </a:solidFill>
              </a:rPr>
              <a:t>faith in God.”</a:t>
            </a:r>
          </a:p>
        </p:txBody>
      </p:sp>
      <p:sp>
        <p:nvSpPr>
          <p:cNvPr id="6" name="TextBox 5"/>
          <p:cNvSpPr txBox="1"/>
          <p:nvPr/>
        </p:nvSpPr>
        <p:spPr>
          <a:xfrm>
            <a:off x="457200" y="1639669"/>
            <a:ext cx="4876800" cy="646331"/>
          </a:xfrm>
          <a:prstGeom prst="rect">
            <a:avLst/>
          </a:prstGeom>
          <a:noFill/>
        </p:spPr>
        <p:txBody>
          <a:bodyPr wrap="square" rtlCol="0">
            <a:spAutoFit/>
          </a:bodyPr>
          <a:lstStyle/>
          <a:p>
            <a:r>
              <a:rPr lang="en-US" sz="3600" dirty="0" smtClean="0">
                <a:solidFill>
                  <a:schemeClr val="bg1"/>
                </a:solidFill>
              </a:rPr>
              <a:t> </a:t>
            </a:r>
            <a:r>
              <a:rPr lang="en-US" sz="3600" b="1" i="1" dirty="0" err="1" smtClean="0">
                <a:solidFill>
                  <a:srgbClr val="FFFF00"/>
                </a:solidFill>
                <a:latin typeface="Times New Roman" panose="02020603050405020304" pitchFamily="18" charset="0"/>
                <a:cs typeface="Times New Roman" panose="02020603050405020304" pitchFamily="18" charset="0"/>
              </a:rPr>
              <a:t>Theos</a:t>
            </a:r>
            <a:r>
              <a:rPr lang="en-US" sz="3600" b="1" i="1" dirty="0" smtClean="0">
                <a:solidFill>
                  <a:srgbClr val="FFFF00"/>
                </a:solidFill>
                <a:latin typeface="Times New Roman" panose="02020603050405020304" pitchFamily="18" charset="0"/>
                <a:cs typeface="Times New Roman" panose="02020603050405020304" pitchFamily="18" charset="0"/>
              </a:rPr>
              <a:t> </a:t>
            </a:r>
            <a:r>
              <a:rPr lang="en-US" sz="3600" dirty="0" smtClean="0">
                <a:solidFill>
                  <a:schemeClr val="bg1"/>
                </a:solidFill>
              </a:rPr>
              <a:t>~</a:t>
            </a:r>
            <a:endParaRPr lang="en-US" sz="3600" dirty="0">
              <a:solidFill>
                <a:schemeClr val="bg1"/>
              </a:solidFill>
            </a:endParaRPr>
          </a:p>
        </p:txBody>
      </p:sp>
      <p:pic>
        <p:nvPicPr>
          <p:cNvPr id="2052" name="Picture 4" descr="http://www.creflodollarblog.com/wp-content/uploads/2012/08/creflo.jpg"/>
          <p:cNvPicPr>
            <a:picLocks noChangeAspect="1" noChangeArrowheads="1"/>
          </p:cNvPicPr>
          <p:nvPr/>
        </p:nvPicPr>
        <p:blipFill rotWithShape="1">
          <a:blip r:embed="rId4">
            <a:extLst>
              <a:ext uri="{28A0092B-C50C-407E-A947-70E740481C1C}">
                <a14:useLocalDpi xmlns:a14="http://schemas.microsoft.com/office/drawing/2010/main" val="0"/>
              </a:ext>
            </a:extLst>
          </a:blip>
          <a:srcRect l="16667" r="6667"/>
          <a:stretch/>
        </p:blipFill>
        <p:spPr bwMode="auto">
          <a:xfrm rot="389048">
            <a:off x="5323870" y="1623398"/>
            <a:ext cx="3186545" cy="3117274"/>
          </a:xfrm>
          <a:prstGeom prst="rect">
            <a:avLst/>
          </a:prstGeom>
          <a:noFill/>
          <a:effectLst>
            <a:outerShdw blurRad="127000" dist="254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2240844"/>
            <a:ext cx="5257800" cy="646331"/>
          </a:xfrm>
          <a:prstGeom prst="rect">
            <a:avLst/>
          </a:prstGeom>
          <a:noFill/>
        </p:spPr>
        <p:txBody>
          <a:bodyPr wrap="square" rtlCol="0">
            <a:spAutoFit/>
          </a:bodyPr>
          <a:lstStyle/>
          <a:p>
            <a:r>
              <a:rPr lang="en-US" sz="3600" dirty="0" smtClean="0">
                <a:solidFill>
                  <a:schemeClr val="bg1"/>
                </a:solidFill>
              </a:rPr>
              <a:t>“Have the faith of God.”</a:t>
            </a:r>
            <a:endParaRPr lang="en-US" sz="3600" dirty="0">
              <a:solidFill>
                <a:schemeClr val="bg1"/>
              </a:solidFill>
            </a:endParaRPr>
          </a:p>
        </p:txBody>
      </p:sp>
      <p:sp>
        <p:nvSpPr>
          <p:cNvPr id="7" name="Oval 6"/>
          <p:cNvSpPr/>
          <p:nvPr/>
        </p:nvSpPr>
        <p:spPr>
          <a:xfrm>
            <a:off x="3574473" y="2304275"/>
            <a:ext cx="692727" cy="60409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2858869"/>
            <a:ext cx="5257800" cy="646331"/>
          </a:xfrm>
          <a:prstGeom prst="rect">
            <a:avLst/>
          </a:prstGeom>
          <a:noFill/>
        </p:spPr>
        <p:txBody>
          <a:bodyPr wrap="square" rtlCol="0">
            <a:spAutoFit/>
          </a:bodyPr>
          <a:lstStyle/>
          <a:p>
            <a:r>
              <a:rPr lang="en-US" sz="3600" dirty="0" smtClean="0">
                <a:solidFill>
                  <a:schemeClr val="bg1"/>
                </a:solidFill>
              </a:rPr>
              <a:t>“Have God-like faith.”</a:t>
            </a:r>
            <a:endParaRPr lang="en-US" sz="3600" dirty="0">
              <a:solidFill>
                <a:schemeClr val="bg1"/>
              </a:solidFill>
            </a:endParaRPr>
          </a:p>
        </p:txBody>
      </p:sp>
      <p:sp>
        <p:nvSpPr>
          <p:cNvPr id="12" name="TextBox 11"/>
          <p:cNvSpPr txBox="1"/>
          <p:nvPr/>
        </p:nvSpPr>
        <p:spPr>
          <a:xfrm>
            <a:off x="457200" y="3468469"/>
            <a:ext cx="5257800" cy="2308324"/>
          </a:xfrm>
          <a:prstGeom prst="rect">
            <a:avLst/>
          </a:prstGeom>
          <a:noFill/>
        </p:spPr>
        <p:txBody>
          <a:bodyPr wrap="square" rtlCol="0">
            <a:spAutoFit/>
          </a:bodyPr>
          <a:lstStyle/>
          <a:p>
            <a:r>
              <a:rPr lang="en-US" sz="3600" dirty="0" err="1" smtClean="0">
                <a:solidFill>
                  <a:srgbClr val="FFFF00"/>
                </a:solidFill>
              </a:rPr>
              <a:t>Creflo</a:t>
            </a:r>
            <a:r>
              <a:rPr lang="en-US" sz="3600" dirty="0" smtClean="0">
                <a:solidFill>
                  <a:srgbClr val="FFFF00"/>
                </a:solidFill>
              </a:rPr>
              <a:t> Dollar ~ </a:t>
            </a:r>
            <a:r>
              <a:rPr lang="en-US" sz="3600" dirty="0"/>
              <a:t>“In the beginning, God spoke faith-filled words and saw them come to pass.”</a:t>
            </a:r>
            <a:endParaRPr lang="en-US" sz="3600" dirty="0">
              <a:solidFill>
                <a:schemeClr val="bg1"/>
              </a:solidFill>
            </a:endParaRPr>
          </a:p>
        </p:txBody>
      </p:sp>
      <p:sp>
        <p:nvSpPr>
          <p:cNvPr id="8" name="TextBox 7"/>
          <p:cNvSpPr txBox="1"/>
          <p:nvPr/>
        </p:nvSpPr>
        <p:spPr>
          <a:xfrm>
            <a:off x="2141092" y="1622780"/>
            <a:ext cx="2971800" cy="646331"/>
          </a:xfrm>
          <a:prstGeom prst="rect">
            <a:avLst/>
          </a:prstGeom>
          <a:noFill/>
        </p:spPr>
        <p:txBody>
          <a:bodyPr wrap="square" rtlCol="0">
            <a:spAutoFit/>
          </a:bodyPr>
          <a:lstStyle/>
          <a:p>
            <a:r>
              <a:rPr lang="en-US" sz="3600" dirty="0">
                <a:solidFill>
                  <a:schemeClr val="bg1"/>
                </a:solidFill>
              </a:rPr>
              <a:t>genitive case</a:t>
            </a:r>
            <a:endParaRPr lang="en-US" sz="3600" dirty="0" smtClean="0"/>
          </a:p>
        </p:txBody>
      </p:sp>
      <p:sp>
        <p:nvSpPr>
          <p:cNvPr id="15" name="TextBox 14"/>
          <p:cNvSpPr txBox="1"/>
          <p:nvPr/>
        </p:nvSpPr>
        <p:spPr>
          <a:xfrm>
            <a:off x="2175933" y="1622778"/>
            <a:ext cx="5417127" cy="646331"/>
          </a:xfrm>
          <a:prstGeom prst="rect">
            <a:avLst/>
          </a:prstGeom>
          <a:noFill/>
        </p:spPr>
        <p:txBody>
          <a:bodyPr wrap="square" rtlCol="0">
            <a:spAutoFit/>
          </a:bodyPr>
          <a:lstStyle/>
          <a:p>
            <a:r>
              <a:rPr lang="en-US" sz="3600" i="1" dirty="0" smtClean="0">
                <a:solidFill>
                  <a:schemeClr val="bg1"/>
                </a:solidFill>
              </a:rPr>
              <a:t>objective</a:t>
            </a:r>
            <a:r>
              <a:rPr lang="en-US" sz="3600" dirty="0" smtClean="0">
                <a:solidFill>
                  <a:schemeClr val="bg1"/>
                </a:solidFill>
              </a:rPr>
              <a:t> genitive </a:t>
            </a:r>
            <a:r>
              <a:rPr lang="en-US" sz="3600" dirty="0">
                <a:solidFill>
                  <a:schemeClr val="bg1"/>
                </a:solidFill>
              </a:rPr>
              <a:t>case</a:t>
            </a:r>
            <a:endParaRPr lang="en-US" sz="3600" dirty="0" smtClean="0"/>
          </a:p>
        </p:txBody>
      </p:sp>
      <p:sp>
        <p:nvSpPr>
          <p:cNvPr id="13" name="TextBox 12"/>
          <p:cNvSpPr txBox="1"/>
          <p:nvPr/>
        </p:nvSpPr>
        <p:spPr>
          <a:xfrm>
            <a:off x="475544" y="2286000"/>
            <a:ext cx="8219037" cy="646331"/>
          </a:xfrm>
          <a:prstGeom prst="rect">
            <a:avLst/>
          </a:prstGeom>
          <a:noFill/>
        </p:spPr>
        <p:txBody>
          <a:bodyPr wrap="square" rtlCol="0">
            <a:spAutoFit/>
          </a:bodyPr>
          <a:lstStyle/>
          <a:p>
            <a:r>
              <a:rPr lang="en-US" sz="3600" dirty="0" smtClean="0"/>
              <a:t>God is the </a:t>
            </a:r>
            <a:r>
              <a:rPr lang="en-US" sz="3600" i="1" dirty="0" smtClean="0"/>
              <a:t>object</a:t>
            </a:r>
            <a:r>
              <a:rPr lang="en-US" sz="3600" dirty="0" smtClean="0"/>
              <a:t> of the faith</a:t>
            </a:r>
            <a:endParaRPr lang="en-US" sz="3600" dirty="0" smtClean="0"/>
          </a:p>
        </p:txBody>
      </p:sp>
      <p:sp>
        <p:nvSpPr>
          <p:cNvPr id="17" name="TextBox 16"/>
          <p:cNvSpPr txBox="1"/>
          <p:nvPr/>
        </p:nvSpPr>
        <p:spPr>
          <a:xfrm>
            <a:off x="457200" y="2858869"/>
            <a:ext cx="8219037" cy="1754326"/>
          </a:xfrm>
          <a:prstGeom prst="rect">
            <a:avLst/>
          </a:prstGeom>
          <a:noFill/>
        </p:spPr>
        <p:txBody>
          <a:bodyPr wrap="square" rtlCol="0">
            <a:spAutoFit/>
          </a:bodyPr>
          <a:lstStyle/>
          <a:p>
            <a:r>
              <a:rPr lang="en-US" sz="3600" dirty="0" smtClean="0"/>
              <a:t>Literally, (Wuest</a:t>
            </a:r>
            <a:r>
              <a:rPr lang="en-US" sz="3600" dirty="0"/>
              <a:t>) </a:t>
            </a:r>
            <a:r>
              <a:rPr lang="en-US" sz="3600" dirty="0" smtClean="0">
                <a:solidFill>
                  <a:srgbClr val="FFFF00"/>
                </a:solidFill>
              </a:rPr>
              <a:t>And </a:t>
            </a:r>
            <a:r>
              <a:rPr lang="en-US" sz="3600" dirty="0">
                <a:solidFill>
                  <a:srgbClr val="FFFF00"/>
                </a:solidFill>
              </a:rPr>
              <a:t>answering, Jesus says to them, </a:t>
            </a:r>
            <a:r>
              <a:rPr lang="en-US" sz="3600" dirty="0" smtClean="0">
                <a:solidFill>
                  <a:srgbClr val="FFFF00"/>
                </a:solidFill>
              </a:rPr>
              <a:t>“Be </a:t>
            </a:r>
            <a:r>
              <a:rPr lang="en-US" sz="3600" dirty="0">
                <a:solidFill>
                  <a:srgbClr val="FFFF00"/>
                </a:solidFill>
              </a:rPr>
              <a:t>constantly having faith in God.”</a:t>
            </a:r>
          </a:p>
        </p:txBody>
      </p:sp>
      <p:sp>
        <p:nvSpPr>
          <p:cNvPr id="16" name="TextBox 1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8" name="TextBox 1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9" name="Oval 18"/>
          <p:cNvSpPr/>
          <p:nvPr/>
        </p:nvSpPr>
        <p:spPr>
          <a:xfrm>
            <a:off x="6036941" y="1143000"/>
            <a:ext cx="1115644" cy="60409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095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10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fade">
                                      <p:cBhvr>
                                        <p:cTn id="40" dur="500"/>
                                        <p:tgtEl>
                                          <p:spTgt spid="2052"/>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052"/>
                                        </p:tgtEl>
                                      </p:cBhvr>
                                    </p:animEffect>
                                    <p:set>
                                      <p:cBhvr>
                                        <p:cTn id="58" dur="1" fill="hold">
                                          <p:stCondLst>
                                            <p:cond delay="499"/>
                                          </p:stCondLst>
                                        </p:cTn>
                                        <p:tgtEl>
                                          <p:spTgt spid="205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childTnLst>
                          </p:cTn>
                        </p:par>
                        <p:par>
                          <p:cTn id="62" fill="hold">
                            <p:stCondLst>
                              <p:cond delay="500"/>
                            </p:stCondLst>
                            <p:childTnLst>
                              <p:par>
                                <p:cTn id="63" presetID="22" presetClass="exit" presetSubtype="2" fill="hold" grpId="1" nodeType="afterEffect">
                                  <p:stCondLst>
                                    <p:cond delay="0"/>
                                  </p:stCondLst>
                                  <p:childTnLst>
                                    <p:animEffect transition="out" filter="wipe(right)">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9" grpId="1"/>
      <p:bldP spid="7" grpId="0" animBg="1"/>
      <p:bldP spid="7" grpId="1" animBg="1"/>
      <p:bldP spid="11" grpId="0"/>
      <p:bldP spid="11" grpId="1"/>
      <p:bldP spid="12" grpId="0"/>
      <p:bldP spid="12" grpId="1"/>
      <p:bldP spid="8" grpId="0"/>
      <p:bldP spid="8" grpId="1"/>
      <p:bldP spid="15" grpId="0"/>
      <p:bldP spid="13" grpId="0"/>
      <p:bldP spid="17"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693111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200329"/>
          </a:xfrm>
          <a:prstGeom prst="rect">
            <a:avLst/>
          </a:prstGeom>
          <a:noFill/>
        </p:spPr>
        <p:txBody>
          <a:bodyPr wrap="square" rtlCol="0">
            <a:spAutoFit/>
          </a:bodyPr>
          <a:lstStyle/>
          <a:p>
            <a:r>
              <a:rPr lang="en-US" sz="3600" dirty="0">
                <a:solidFill>
                  <a:srgbClr val="FFFF00"/>
                </a:solidFill>
              </a:rPr>
              <a:t>Faith</a:t>
            </a:r>
            <a:r>
              <a:rPr lang="en-US" sz="3600" dirty="0"/>
              <a:t> ~ n. </a:t>
            </a:r>
            <a:r>
              <a:rPr lang="en-US" sz="3600" b="1" i="1" dirty="0" err="1">
                <a:solidFill>
                  <a:srgbClr val="FFFF00"/>
                </a:solidFill>
                <a:latin typeface="Times New Roman" panose="02020603050405020304" pitchFamily="18" charset="0"/>
                <a:cs typeface="Times New Roman" panose="02020603050405020304" pitchFamily="18" charset="0"/>
              </a:rPr>
              <a:t>pistis</a:t>
            </a:r>
            <a:r>
              <a:rPr lang="en-US" sz="3600" dirty="0"/>
              <a:t>; v. </a:t>
            </a:r>
            <a:r>
              <a:rPr lang="en-US" sz="3600" b="1" i="1" dirty="0" err="1">
                <a:solidFill>
                  <a:srgbClr val="FFFF00"/>
                </a:solidFill>
                <a:latin typeface="Times New Roman" panose="02020603050405020304" pitchFamily="18" charset="0"/>
                <a:cs typeface="Times New Roman" panose="02020603050405020304" pitchFamily="18" charset="0"/>
              </a:rPr>
              <a:t>piteuō</a:t>
            </a:r>
            <a:r>
              <a:rPr lang="en-US" sz="3600" dirty="0">
                <a:solidFill>
                  <a:srgbClr val="FFFF00"/>
                </a:solidFill>
              </a:rPr>
              <a:t> </a:t>
            </a:r>
            <a:r>
              <a:rPr lang="en-US" sz="3600" dirty="0"/>
              <a:t>(usually translated </a:t>
            </a:r>
            <a:r>
              <a:rPr lang="en-US" sz="3600" dirty="0">
                <a:solidFill>
                  <a:srgbClr val="FFFF00"/>
                </a:solidFill>
              </a:rPr>
              <a:t>believe</a:t>
            </a:r>
            <a:r>
              <a:rPr lang="en-US" sz="3600" dirty="0"/>
              <a:t>)</a:t>
            </a:r>
            <a:endParaRPr lang="en-US" sz="3600" dirty="0">
              <a:solidFill>
                <a:srgbClr val="FFFF00"/>
              </a:solidFill>
            </a:endParaRPr>
          </a:p>
        </p:txBody>
      </p:sp>
      <p:sp>
        <p:nvSpPr>
          <p:cNvPr id="16" name="TextBox 1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8" name="TextBox 1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20" name="TextBox 19"/>
          <p:cNvSpPr txBox="1"/>
          <p:nvPr/>
        </p:nvSpPr>
        <p:spPr>
          <a:xfrm>
            <a:off x="685800" y="1681416"/>
            <a:ext cx="8027126" cy="1200329"/>
          </a:xfrm>
          <a:prstGeom prst="rect">
            <a:avLst/>
          </a:prstGeom>
          <a:noFill/>
        </p:spPr>
        <p:txBody>
          <a:bodyPr wrap="square" rtlCol="0">
            <a:spAutoFit/>
          </a:bodyPr>
          <a:lstStyle/>
          <a:p>
            <a:pPr marL="457200" indent="-457200">
              <a:buFont typeface="Arial" panose="020B0604020202020204" pitchFamily="34" charset="0"/>
              <a:buChar char="•"/>
            </a:pPr>
            <a:r>
              <a:rPr lang="en-US" sz="3600" i="1" dirty="0"/>
              <a:t>To put faith in, rely on, have confidence in</a:t>
            </a:r>
            <a:endParaRPr lang="en-US" sz="3600" dirty="0">
              <a:solidFill>
                <a:srgbClr val="FFFF00"/>
              </a:solidFill>
            </a:endParaRPr>
          </a:p>
        </p:txBody>
      </p:sp>
      <p:sp>
        <p:nvSpPr>
          <p:cNvPr id="21" name="TextBox 20"/>
          <p:cNvSpPr txBox="1"/>
          <p:nvPr/>
        </p:nvSpPr>
        <p:spPr>
          <a:xfrm>
            <a:off x="685800" y="2838271"/>
            <a:ext cx="8027126" cy="646331"/>
          </a:xfrm>
          <a:prstGeom prst="rect">
            <a:avLst/>
          </a:prstGeom>
          <a:noFill/>
        </p:spPr>
        <p:txBody>
          <a:bodyPr wrap="square" rtlCol="0">
            <a:spAutoFit/>
          </a:bodyPr>
          <a:lstStyle/>
          <a:p>
            <a:pPr marL="457200" indent="-457200">
              <a:buFont typeface="Arial" panose="020B0604020202020204" pitchFamily="34" charset="0"/>
              <a:buChar char="•"/>
            </a:pPr>
            <a:r>
              <a:rPr lang="en-US" sz="3600" dirty="0"/>
              <a:t>Synonyms ~ </a:t>
            </a:r>
            <a:r>
              <a:rPr lang="en-US" sz="3600" i="1" dirty="0">
                <a:solidFill>
                  <a:srgbClr val="FFFF00"/>
                </a:solidFill>
              </a:rPr>
              <a:t>faith</a:t>
            </a:r>
            <a:r>
              <a:rPr lang="en-US" sz="3600" i="1" dirty="0"/>
              <a:t>, </a:t>
            </a:r>
            <a:r>
              <a:rPr lang="en-US" sz="3600" i="1" dirty="0">
                <a:solidFill>
                  <a:srgbClr val="FFFF00"/>
                </a:solidFill>
              </a:rPr>
              <a:t>believe</a:t>
            </a:r>
            <a:r>
              <a:rPr lang="en-US" sz="3600" i="1" dirty="0"/>
              <a:t>, </a:t>
            </a:r>
            <a:r>
              <a:rPr lang="en-US" sz="3600" i="1" dirty="0">
                <a:solidFill>
                  <a:srgbClr val="FFFF00"/>
                </a:solidFill>
              </a:rPr>
              <a:t>trust</a:t>
            </a:r>
            <a:endParaRPr lang="en-US" sz="3600" dirty="0">
              <a:solidFill>
                <a:srgbClr val="FFFF00"/>
              </a:solidFill>
            </a:endParaRPr>
          </a:p>
        </p:txBody>
      </p:sp>
      <p:sp>
        <p:nvSpPr>
          <p:cNvPr id="4" name="TextBox 3"/>
          <p:cNvSpPr txBox="1"/>
          <p:nvPr/>
        </p:nvSpPr>
        <p:spPr>
          <a:xfrm>
            <a:off x="457200" y="3452285"/>
            <a:ext cx="8255726" cy="710964"/>
          </a:xfrm>
          <a:prstGeom prst="rect">
            <a:avLst/>
          </a:prstGeom>
          <a:noFill/>
        </p:spPr>
        <p:txBody>
          <a:bodyPr wrap="square" rtlCol="0">
            <a:spAutoFit/>
          </a:bodyPr>
          <a:lstStyle/>
          <a:p>
            <a:r>
              <a:rPr lang="en-US" sz="3600" dirty="0" smtClean="0"/>
              <a:t>Have faith in faith?</a:t>
            </a:r>
            <a:endParaRPr lang="en-US" sz="3600" dirty="0" smtClean="0"/>
          </a:p>
        </p:txBody>
      </p:sp>
      <p:sp>
        <p:nvSpPr>
          <p:cNvPr id="22" name="TextBox 21"/>
          <p:cNvSpPr txBox="1"/>
          <p:nvPr/>
        </p:nvSpPr>
        <p:spPr>
          <a:xfrm>
            <a:off x="457200" y="3429000"/>
            <a:ext cx="8255726" cy="646331"/>
          </a:xfrm>
          <a:prstGeom prst="rect">
            <a:avLst/>
          </a:prstGeom>
          <a:noFill/>
        </p:spPr>
        <p:txBody>
          <a:bodyPr wrap="square" rtlCol="0">
            <a:spAutoFit/>
          </a:bodyPr>
          <a:lstStyle/>
          <a:p>
            <a:r>
              <a:rPr lang="en-US" sz="3600" dirty="0" smtClean="0"/>
              <a:t>No, have faith (</a:t>
            </a:r>
            <a:r>
              <a:rPr lang="en-US" sz="3600" i="1" dirty="0" smtClean="0"/>
              <a:t>trust</a:t>
            </a:r>
            <a:r>
              <a:rPr lang="en-US" sz="3600" dirty="0" smtClean="0"/>
              <a:t>) in God</a:t>
            </a:r>
            <a:endParaRPr lang="en-US" sz="3600" dirty="0" smtClean="0"/>
          </a:p>
        </p:txBody>
      </p:sp>
    </p:spTree>
    <p:extLst>
      <p:ext uri="{BB962C8B-B14F-4D97-AF65-F5344CB8AC3E}">
        <p14:creationId xmlns:p14="http://schemas.microsoft.com/office/powerpoint/2010/main" val="657025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20"/>
                                        </p:tgtEl>
                                        <p:attrNameLst>
                                          <p:attrName>style.opacity</p:attrName>
                                        </p:attrNameLst>
                                      </p:cBhvr>
                                      <p:to>
                                        <p:strVal val="0.5"/>
                                      </p:to>
                                    </p:set>
                                    <p:animEffect filter="image" prLst="opacity: 0.5">
                                      <p:cBhvr rctx="IE">
                                        <p:cTn id="27" dur="indefinite"/>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9" presetClass="emph" presetSubtype="0" grpId="1" nodeType="afterEffect">
                                  <p:stCondLst>
                                    <p:cond delay="0"/>
                                  </p:stCondLst>
                                  <p:childTnLst>
                                    <p:set>
                                      <p:cBhvr rctx="PPT">
                                        <p:cTn id="35" dur="indefinite"/>
                                        <p:tgtEl>
                                          <p:spTgt spid="3"/>
                                        </p:tgtEl>
                                        <p:attrNameLst>
                                          <p:attrName>style.opacity</p:attrName>
                                        </p:attrNameLst>
                                      </p:cBhvr>
                                      <p:to>
                                        <p:strVal val="0.5"/>
                                      </p:to>
                                    </p:set>
                                    <p:animEffect filter="image" prLst="opacity: 0.5">
                                      <p:cBhvr rctx="IE">
                                        <p:cTn id="36" dur="indefinite"/>
                                        <p:tgtEl>
                                          <p:spTgt spid="3"/>
                                        </p:tgtEl>
                                      </p:cBhvr>
                                    </p:animEffect>
                                  </p:childTnLst>
                                </p:cTn>
                              </p:par>
                              <p:par>
                                <p:cTn id="37" presetID="9" presetClass="emph" presetSubtype="0" grpId="1" nodeType="withEffect">
                                  <p:stCondLst>
                                    <p:cond delay="0"/>
                                  </p:stCondLst>
                                  <p:childTnLst>
                                    <p:set>
                                      <p:cBhvr rctx="PPT">
                                        <p:cTn id="38" dur="indefinite"/>
                                        <p:tgtEl>
                                          <p:spTgt spid="21"/>
                                        </p:tgtEl>
                                        <p:attrNameLst>
                                          <p:attrName>style.opacity</p:attrName>
                                        </p:attrNameLst>
                                      </p:cBhvr>
                                      <p:to>
                                        <p:strVal val="0.5"/>
                                      </p:to>
                                    </p:set>
                                    <p:animEffect filter="image" prLst="opacity: 0.5">
                                      <p:cBhvr rctx="IE">
                                        <p:cTn id="39" dur="indefinite"/>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2" fill="hold" grpId="1" nodeType="clickEffect">
                                  <p:stCondLst>
                                    <p:cond delay="0"/>
                                  </p:stCondLst>
                                  <p:childTnLst>
                                    <p:animEffect transition="out" filter="wipe(right)">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0" grpId="0"/>
      <p:bldP spid="20" grpId="1"/>
      <p:bldP spid="21" grpId="0"/>
      <p:bldP spid="21" grpId="1"/>
      <p:bldP spid="4" grpId="0"/>
      <p:bldP spid="4" grpId="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998400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5078313"/>
          </a:xfrm>
          <a:prstGeom prst="rect">
            <a:avLst/>
          </a:prstGeom>
          <a:noFill/>
        </p:spPr>
        <p:txBody>
          <a:bodyPr wrap="square" rtlCol="0">
            <a:spAutoFit/>
          </a:bodyPr>
          <a:lstStyle/>
          <a:p>
            <a:r>
              <a:rPr lang="en-US" sz="3600" dirty="0"/>
              <a:t>Matt. </a:t>
            </a:r>
            <a:r>
              <a:rPr lang="en-US" sz="3600" dirty="0" smtClean="0"/>
              <a:t>8.16-17 </a:t>
            </a:r>
            <a:r>
              <a:rPr lang="en-US" sz="3600" dirty="0"/>
              <a:t>~ </a:t>
            </a:r>
            <a:r>
              <a:rPr lang="en-US" sz="3600" baseline="30000" dirty="0"/>
              <a:t>16</a:t>
            </a:r>
            <a:r>
              <a:rPr lang="en-US" sz="3600" dirty="0"/>
              <a:t> </a:t>
            </a:r>
            <a:r>
              <a:rPr lang="en-US" sz="3600" dirty="0">
                <a:solidFill>
                  <a:srgbClr val="FFFF00"/>
                </a:solidFill>
              </a:rPr>
              <a:t>When evening had come, they brought to Him many who were demon-possessed. </a:t>
            </a:r>
            <a:r>
              <a:rPr lang="en-US" sz="3600" baseline="30000" dirty="0"/>
              <a:t>17</a:t>
            </a:r>
            <a:r>
              <a:rPr lang="en-US" sz="3600" baseline="-25000" dirty="0"/>
              <a:t> </a:t>
            </a:r>
            <a:r>
              <a:rPr lang="en-US" sz="3600" dirty="0">
                <a:solidFill>
                  <a:srgbClr val="FFFF00"/>
                </a:solidFill>
              </a:rPr>
              <a:t>And He cast out the spirits with a word, and healed all who were sick, that it might be fulfilled which was spoken by Isaiah the prophet, saying:</a:t>
            </a:r>
          </a:p>
          <a:p>
            <a:r>
              <a:rPr lang="en-US" sz="3600" i="1" dirty="0" smtClean="0">
                <a:solidFill>
                  <a:srgbClr val="FFFF00"/>
                </a:solidFill>
              </a:rPr>
              <a:t>“He </a:t>
            </a:r>
            <a:r>
              <a:rPr lang="en-US" sz="3600" i="1" dirty="0">
                <a:solidFill>
                  <a:srgbClr val="FFFF00"/>
                </a:solidFill>
              </a:rPr>
              <a:t>Himself took our infirmities</a:t>
            </a:r>
            <a:endParaRPr lang="en-US" sz="3600" dirty="0">
              <a:solidFill>
                <a:srgbClr val="FFFF00"/>
              </a:solidFill>
            </a:endParaRPr>
          </a:p>
          <a:p>
            <a:r>
              <a:rPr lang="en-US" sz="3600" i="1" dirty="0" smtClean="0">
                <a:solidFill>
                  <a:srgbClr val="FFFF00"/>
                </a:solidFill>
              </a:rPr>
              <a:t>And </a:t>
            </a:r>
            <a:r>
              <a:rPr lang="en-US" sz="3600" i="1" dirty="0">
                <a:solidFill>
                  <a:srgbClr val="FFFF00"/>
                </a:solidFill>
              </a:rPr>
              <a:t>bore our sicknesses.”</a:t>
            </a:r>
            <a:r>
              <a:rPr lang="en-US" sz="3600" dirty="0">
                <a:solidFill>
                  <a:srgbClr val="FFFF00"/>
                </a:solidFill>
              </a:rPr>
              <a:t> </a:t>
            </a:r>
            <a:r>
              <a:rPr lang="en-US" sz="3600" dirty="0"/>
              <a:t>(Is. </a:t>
            </a:r>
            <a:r>
              <a:rPr lang="en-US" sz="3600" dirty="0" smtClean="0"/>
              <a:t>53.4</a:t>
            </a:r>
            <a:r>
              <a:rPr lang="en-US" sz="3600" dirty="0"/>
              <a:t>)</a:t>
            </a:r>
          </a:p>
        </p:txBody>
      </p:sp>
      <p:sp>
        <p:nvSpPr>
          <p:cNvPr id="18" name="TextBox 17"/>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9" name="TextBox 18"/>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728041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5078313"/>
          </a:xfrm>
          <a:prstGeom prst="rect">
            <a:avLst/>
          </a:prstGeom>
          <a:noFill/>
        </p:spPr>
        <p:txBody>
          <a:bodyPr wrap="square" rtlCol="0">
            <a:spAutoFit/>
          </a:bodyPr>
          <a:lstStyle/>
          <a:p>
            <a:r>
              <a:rPr lang="en-US" sz="3600" dirty="0"/>
              <a:t>Heb. 2:8-9a (NASB) ~ </a:t>
            </a:r>
            <a:r>
              <a:rPr lang="en-US" sz="3600" baseline="30000" dirty="0"/>
              <a:t>8</a:t>
            </a:r>
            <a:r>
              <a:rPr lang="en-US" sz="3600" dirty="0"/>
              <a:t> </a:t>
            </a:r>
            <a:r>
              <a:rPr lang="en-US" sz="3600" dirty="0">
                <a:solidFill>
                  <a:srgbClr val="FFFF00"/>
                </a:solidFill>
              </a:rPr>
              <a:t>You have put all things in subjection under his feet."</a:t>
            </a:r>
          </a:p>
          <a:p>
            <a:r>
              <a:rPr lang="en-US" sz="3600" dirty="0">
                <a:solidFill>
                  <a:srgbClr val="FFFF00"/>
                </a:solidFill>
              </a:rPr>
              <a:t>For in subjecting all things to him, He left nothing that is not subject to him. But now we do not yet see all things subjected to him.</a:t>
            </a:r>
          </a:p>
          <a:p>
            <a:r>
              <a:rPr lang="en-US" sz="3600" baseline="30000" dirty="0"/>
              <a:t>9</a:t>
            </a:r>
            <a:r>
              <a:rPr lang="en-US" sz="3600" dirty="0"/>
              <a:t> </a:t>
            </a:r>
            <a:r>
              <a:rPr lang="en-US" sz="3600" dirty="0">
                <a:solidFill>
                  <a:srgbClr val="FFFF00"/>
                </a:solidFill>
              </a:rPr>
              <a:t>But we do see Him who was made for a little while lower than the angels, </a:t>
            </a:r>
            <a:r>
              <a:rPr lang="en-US" sz="3600" i="1" dirty="0">
                <a:solidFill>
                  <a:srgbClr val="FFFF00"/>
                </a:solidFill>
              </a:rPr>
              <a:t>namely</a:t>
            </a:r>
            <a:r>
              <a:rPr lang="en-US" sz="3600" dirty="0">
                <a:solidFill>
                  <a:srgbClr val="FFFF00"/>
                </a:solidFill>
              </a:rPr>
              <a:t>, Jesus,</a:t>
            </a:r>
          </a:p>
        </p:txBody>
      </p:sp>
      <p:sp>
        <p:nvSpPr>
          <p:cNvPr id="18" name="TextBox 17"/>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9" name="TextBox 18"/>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Oval 5"/>
          <p:cNvSpPr/>
          <p:nvPr/>
        </p:nvSpPr>
        <p:spPr>
          <a:xfrm>
            <a:off x="343707" y="2743200"/>
            <a:ext cx="8256040" cy="67887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144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435966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754326"/>
          </a:xfrm>
          <a:prstGeom prst="rect">
            <a:avLst/>
          </a:prstGeom>
          <a:noFill/>
        </p:spPr>
        <p:txBody>
          <a:bodyPr wrap="square" rtlCol="0">
            <a:spAutoFit/>
          </a:bodyPr>
          <a:lstStyle/>
          <a:p>
            <a:r>
              <a:rPr lang="en-US" sz="3600" dirty="0"/>
              <a:t>3 John 2 ~ </a:t>
            </a:r>
            <a:r>
              <a:rPr lang="en-US" sz="3600" dirty="0">
                <a:solidFill>
                  <a:srgbClr val="FFFF00"/>
                </a:solidFill>
              </a:rPr>
              <a:t>Beloved, I pray that you may prosper in all things and be in health, just as your soul prospers.</a:t>
            </a:r>
          </a:p>
        </p:txBody>
      </p:sp>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908579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679253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646331"/>
          </a:xfrm>
          <a:prstGeom prst="rect">
            <a:avLst/>
          </a:prstGeom>
          <a:noFill/>
        </p:spPr>
        <p:txBody>
          <a:bodyPr wrap="square" rtlCol="0">
            <a:spAutoFit/>
          </a:bodyPr>
          <a:lstStyle/>
          <a:p>
            <a:r>
              <a:rPr lang="en-US" sz="3600" dirty="0" smtClean="0"/>
              <a:t>Word of Faith Movement</a:t>
            </a:r>
            <a:endParaRPr lang="en-US" sz="3600" dirty="0">
              <a:solidFill>
                <a:srgbClr val="FFFF00"/>
              </a:solidFill>
            </a:endParaRPr>
          </a:p>
        </p:txBody>
      </p:sp>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685800" y="1143000"/>
            <a:ext cx="8027126" cy="646331"/>
          </a:xfrm>
          <a:prstGeom prst="rect">
            <a:avLst/>
          </a:prstGeom>
          <a:noFill/>
        </p:spPr>
        <p:txBody>
          <a:bodyPr wrap="square" rtlCol="0">
            <a:spAutoFit/>
          </a:bodyPr>
          <a:lstStyle/>
          <a:p>
            <a:pPr marL="463550" indent="-463550">
              <a:buFont typeface="Arial" panose="020B0604020202020204" pitchFamily="34" charset="0"/>
              <a:buChar char="•"/>
            </a:pPr>
            <a:r>
              <a:rPr lang="en-US" sz="3600" dirty="0" smtClean="0"/>
              <a:t>Word-Faith</a:t>
            </a:r>
            <a:endParaRPr lang="en-US" sz="3600" dirty="0">
              <a:solidFill>
                <a:srgbClr val="FFFF00"/>
              </a:solidFill>
            </a:endParaRPr>
          </a:p>
        </p:txBody>
      </p:sp>
      <p:sp>
        <p:nvSpPr>
          <p:cNvPr id="7" name="TextBox 6"/>
          <p:cNvSpPr txBox="1"/>
          <p:nvPr/>
        </p:nvSpPr>
        <p:spPr>
          <a:xfrm>
            <a:off x="685800" y="1715869"/>
            <a:ext cx="8027126" cy="646331"/>
          </a:xfrm>
          <a:prstGeom prst="rect">
            <a:avLst/>
          </a:prstGeom>
          <a:noFill/>
        </p:spPr>
        <p:txBody>
          <a:bodyPr wrap="square" rtlCol="0">
            <a:spAutoFit/>
          </a:bodyPr>
          <a:lstStyle/>
          <a:p>
            <a:pPr marL="463550" indent="-463550">
              <a:buFont typeface="Arial" panose="020B0604020202020204" pitchFamily="34" charset="0"/>
              <a:buChar char="•"/>
            </a:pPr>
            <a:r>
              <a:rPr lang="en-US" sz="3600" dirty="0" smtClean="0"/>
              <a:t>Positive Confession</a:t>
            </a:r>
            <a:endParaRPr lang="en-US" sz="3600" dirty="0">
              <a:solidFill>
                <a:srgbClr val="FFFF00"/>
              </a:solidFill>
            </a:endParaRPr>
          </a:p>
        </p:txBody>
      </p:sp>
      <p:sp>
        <p:nvSpPr>
          <p:cNvPr id="8" name="TextBox 7"/>
          <p:cNvSpPr txBox="1"/>
          <p:nvPr/>
        </p:nvSpPr>
        <p:spPr>
          <a:xfrm>
            <a:off x="685800" y="3522091"/>
            <a:ext cx="8027126" cy="646331"/>
          </a:xfrm>
          <a:prstGeom prst="rect">
            <a:avLst/>
          </a:prstGeom>
          <a:noFill/>
        </p:spPr>
        <p:txBody>
          <a:bodyPr wrap="square" rtlCol="0">
            <a:spAutoFit/>
          </a:bodyPr>
          <a:lstStyle/>
          <a:p>
            <a:pPr marL="463550" indent="-463550">
              <a:buFont typeface="Arial" panose="020B0604020202020204" pitchFamily="34" charset="0"/>
              <a:buChar char="•"/>
            </a:pPr>
            <a:r>
              <a:rPr lang="en-US" sz="3600" dirty="0" smtClean="0"/>
              <a:t>Name It and Claim </a:t>
            </a:r>
            <a:r>
              <a:rPr lang="en-US" sz="3600" dirty="0"/>
              <a:t>I</a:t>
            </a:r>
            <a:r>
              <a:rPr lang="en-US" sz="3600" dirty="0" smtClean="0"/>
              <a:t>t</a:t>
            </a:r>
            <a:endParaRPr lang="en-US" sz="3600" dirty="0">
              <a:solidFill>
                <a:srgbClr val="FFFF00"/>
              </a:solidFill>
            </a:endParaRPr>
          </a:p>
        </p:txBody>
      </p:sp>
      <p:sp>
        <p:nvSpPr>
          <p:cNvPr id="11" name="TextBox 10"/>
          <p:cNvSpPr txBox="1"/>
          <p:nvPr/>
        </p:nvSpPr>
        <p:spPr>
          <a:xfrm>
            <a:off x="685800" y="4707465"/>
            <a:ext cx="8027126" cy="646331"/>
          </a:xfrm>
          <a:prstGeom prst="rect">
            <a:avLst/>
          </a:prstGeom>
          <a:noFill/>
        </p:spPr>
        <p:txBody>
          <a:bodyPr wrap="square" rtlCol="0">
            <a:spAutoFit/>
          </a:bodyPr>
          <a:lstStyle/>
          <a:p>
            <a:pPr marL="463550" indent="-463550">
              <a:buFont typeface="Arial" panose="020B0604020202020204" pitchFamily="34" charset="0"/>
              <a:buChar char="•"/>
            </a:pPr>
            <a:r>
              <a:rPr lang="en-US" sz="3600" dirty="0" smtClean="0"/>
              <a:t>Positive Lying </a:t>
            </a:r>
            <a:r>
              <a:rPr lang="en-US" sz="3600" dirty="0" smtClean="0">
                <a:solidFill>
                  <a:srgbClr val="FFFF00"/>
                </a:solidFill>
              </a:rPr>
              <a:t>(Chuck Smith Jr.)</a:t>
            </a:r>
            <a:endParaRPr lang="en-US" sz="3600" dirty="0">
              <a:solidFill>
                <a:srgbClr val="FFFF00"/>
              </a:solidFill>
            </a:endParaRPr>
          </a:p>
        </p:txBody>
      </p:sp>
      <p:sp>
        <p:nvSpPr>
          <p:cNvPr id="12" name="TextBox 11"/>
          <p:cNvSpPr txBox="1"/>
          <p:nvPr/>
        </p:nvSpPr>
        <p:spPr>
          <a:xfrm>
            <a:off x="685800" y="4109113"/>
            <a:ext cx="8027126" cy="646331"/>
          </a:xfrm>
          <a:prstGeom prst="rect">
            <a:avLst/>
          </a:prstGeom>
          <a:noFill/>
        </p:spPr>
        <p:txBody>
          <a:bodyPr wrap="square" rtlCol="0">
            <a:spAutoFit/>
          </a:bodyPr>
          <a:lstStyle/>
          <a:p>
            <a:pPr marL="463550" indent="-463550">
              <a:buFont typeface="Arial" panose="020B0604020202020204" pitchFamily="34" charset="0"/>
              <a:buChar char="•"/>
            </a:pPr>
            <a:r>
              <a:rPr lang="en-US" sz="3600" dirty="0" smtClean="0"/>
              <a:t>Blab It and grab It</a:t>
            </a:r>
            <a:endParaRPr lang="en-US" sz="3600" dirty="0">
              <a:solidFill>
                <a:srgbClr val="FFFF00"/>
              </a:solidFill>
            </a:endParaRPr>
          </a:p>
        </p:txBody>
      </p:sp>
      <p:sp>
        <p:nvSpPr>
          <p:cNvPr id="13" name="TextBox 12"/>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4" name="TextBox 13"/>
          <p:cNvSpPr txBox="1"/>
          <p:nvPr/>
        </p:nvSpPr>
        <p:spPr>
          <a:xfrm>
            <a:off x="685800" y="2297289"/>
            <a:ext cx="8027126" cy="646331"/>
          </a:xfrm>
          <a:prstGeom prst="rect">
            <a:avLst/>
          </a:prstGeom>
          <a:noFill/>
        </p:spPr>
        <p:txBody>
          <a:bodyPr wrap="square" rtlCol="0">
            <a:spAutoFit/>
          </a:bodyPr>
          <a:lstStyle/>
          <a:p>
            <a:pPr marL="463550" indent="-463550">
              <a:buFont typeface="Arial" panose="020B0604020202020204" pitchFamily="34" charset="0"/>
              <a:buChar char="•"/>
            </a:pPr>
            <a:r>
              <a:rPr lang="en-US" sz="3600" dirty="0" smtClean="0"/>
              <a:t>Profess It and Possess </a:t>
            </a:r>
            <a:r>
              <a:rPr lang="en-US" sz="3600" dirty="0"/>
              <a:t>I</a:t>
            </a:r>
            <a:r>
              <a:rPr lang="en-US" sz="3600" dirty="0" smtClean="0"/>
              <a:t>t</a:t>
            </a:r>
            <a:endParaRPr lang="en-US" sz="3600" dirty="0">
              <a:solidFill>
                <a:srgbClr val="FFFF00"/>
              </a:solidFill>
            </a:endParaRPr>
          </a:p>
        </p:txBody>
      </p:sp>
      <p:sp>
        <p:nvSpPr>
          <p:cNvPr id="15" name="TextBox 14"/>
          <p:cNvSpPr txBox="1"/>
          <p:nvPr/>
        </p:nvSpPr>
        <p:spPr>
          <a:xfrm>
            <a:off x="685800" y="2901287"/>
            <a:ext cx="8027126" cy="646331"/>
          </a:xfrm>
          <a:prstGeom prst="rect">
            <a:avLst/>
          </a:prstGeom>
          <a:noFill/>
        </p:spPr>
        <p:txBody>
          <a:bodyPr wrap="square" rtlCol="0">
            <a:spAutoFit/>
          </a:bodyPr>
          <a:lstStyle/>
          <a:p>
            <a:pPr marL="463550" indent="-463550">
              <a:buFont typeface="Arial" panose="020B0604020202020204" pitchFamily="34" charset="0"/>
              <a:buChar char="•"/>
            </a:pPr>
            <a:r>
              <a:rPr lang="en-US" sz="3600" dirty="0"/>
              <a:t>Health and Wealth Doctrine</a:t>
            </a:r>
            <a:endParaRPr lang="en-US" sz="3600" dirty="0">
              <a:solidFill>
                <a:srgbClr val="FFFF00"/>
              </a:solidFill>
            </a:endParaRPr>
          </a:p>
        </p:txBody>
      </p:sp>
    </p:spTree>
    <p:extLst>
      <p:ext uri="{BB962C8B-B14F-4D97-AF65-F5344CB8AC3E}">
        <p14:creationId xmlns:p14="http://schemas.microsoft.com/office/powerpoint/2010/main" val="352935347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6"/>
                                        </p:tgtEl>
                                        <p:attrNameLst>
                                          <p:attrName>style.opacity</p:attrName>
                                        </p:attrNameLst>
                                      </p:cBhvr>
                                      <p:to>
                                        <p:strVal val="0.5"/>
                                      </p:to>
                                    </p:set>
                                    <p:animEffect filter="image" prLst="opacity: 0.5">
                                      <p:cBhvr rctx="IE">
                                        <p:cTn id="27" dur="indefinite"/>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7"/>
                                        </p:tgtEl>
                                        <p:attrNameLst>
                                          <p:attrName>style.opacity</p:attrName>
                                        </p:attrNameLst>
                                      </p:cBhvr>
                                      <p:to>
                                        <p:strVal val="0.5"/>
                                      </p:to>
                                    </p:set>
                                    <p:animEffect filter="image" prLst="opacity: 0.5">
                                      <p:cBhvr rctx="IE">
                                        <p:cTn id="38" dur="indefinite"/>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14"/>
                                        </p:tgtEl>
                                        <p:attrNameLst>
                                          <p:attrName>style.opacity</p:attrName>
                                        </p:attrNameLst>
                                      </p:cBhvr>
                                      <p:to>
                                        <p:strVal val="0.5"/>
                                      </p:to>
                                    </p:set>
                                    <p:animEffect filter="image" prLst="opacity: 0.5">
                                      <p:cBhvr rctx="IE">
                                        <p:cTn id="49" dur="indefinite"/>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9" presetClass="emph" presetSubtype="0" grpId="1" nodeType="afterEffect">
                                  <p:stCondLst>
                                    <p:cond delay="0"/>
                                  </p:stCondLst>
                                  <p:childTnLst>
                                    <p:set>
                                      <p:cBhvr rctx="PPT">
                                        <p:cTn id="59" dur="indefinite"/>
                                        <p:tgtEl>
                                          <p:spTgt spid="15"/>
                                        </p:tgtEl>
                                        <p:attrNameLst>
                                          <p:attrName>style.opacity</p:attrName>
                                        </p:attrNameLst>
                                      </p:cBhvr>
                                      <p:to>
                                        <p:strVal val="0.5"/>
                                      </p:to>
                                    </p:set>
                                    <p:animEffect filter="image" prLst="opacity: 0.5">
                                      <p:cBhvr rctx="IE">
                                        <p:cTn id="60" dur="indefinite"/>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500"/>
                            </p:stCondLst>
                            <p:childTnLst>
                              <p:par>
                                <p:cTn id="69" presetID="9" presetClass="emph" presetSubtype="0" grpId="1" nodeType="afterEffect">
                                  <p:stCondLst>
                                    <p:cond delay="0"/>
                                  </p:stCondLst>
                                  <p:childTnLst>
                                    <p:set>
                                      <p:cBhvr rctx="PPT">
                                        <p:cTn id="70" dur="indefinite"/>
                                        <p:tgtEl>
                                          <p:spTgt spid="8"/>
                                        </p:tgtEl>
                                        <p:attrNameLst>
                                          <p:attrName>style.opacity</p:attrName>
                                        </p:attrNameLst>
                                      </p:cBhvr>
                                      <p:to>
                                        <p:strVal val="0.5"/>
                                      </p:to>
                                    </p:set>
                                    <p:animEffect filter="image" prLst="opacity: 0.5">
                                      <p:cBhvr rctx="IE">
                                        <p:cTn id="71" dur="indefinite"/>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500" fill="hold"/>
                                        <p:tgtEl>
                                          <p:spTgt spid="11"/>
                                        </p:tgtEl>
                                        <p:attrNameLst>
                                          <p:attrName>ppt_w</p:attrName>
                                        </p:attrNameLst>
                                      </p:cBhvr>
                                      <p:tavLst>
                                        <p:tav tm="0">
                                          <p:val>
                                            <p:fltVal val="0"/>
                                          </p:val>
                                        </p:tav>
                                        <p:tav tm="100000">
                                          <p:val>
                                            <p:strVal val="#ppt_w"/>
                                          </p:val>
                                        </p:tav>
                                      </p:tavLst>
                                    </p:anim>
                                    <p:anim calcmode="lin" valueType="num">
                                      <p:cBhvr>
                                        <p:cTn id="77" dur="500" fill="hold"/>
                                        <p:tgtEl>
                                          <p:spTgt spid="11"/>
                                        </p:tgtEl>
                                        <p:attrNameLst>
                                          <p:attrName>ppt_h</p:attrName>
                                        </p:attrNameLst>
                                      </p:cBhvr>
                                      <p:tavLst>
                                        <p:tav tm="0">
                                          <p:val>
                                            <p:fltVal val="0"/>
                                          </p:val>
                                        </p:tav>
                                        <p:tav tm="100000">
                                          <p:val>
                                            <p:strVal val="#ppt_h"/>
                                          </p:val>
                                        </p:tav>
                                      </p:tavLst>
                                    </p:anim>
                                    <p:animEffect transition="in" filter="fade">
                                      <p:cBhvr>
                                        <p:cTn id="78" dur="500"/>
                                        <p:tgtEl>
                                          <p:spTgt spid="11"/>
                                        </p:tgtEl>
                                      </p:cBhvr>
                                    </p:animEffect>
                                  </p:childTnLst>
                                </p:cTn>
                              </p:par>
                            </p:childTnLst>
                          </p:cTn>
                        </p:par>
                        <p:par>
                          <p:cTn id="79" fill="hold">
                            <p:stCondLst>
                              <p:cond delay="500"/>
                            </p:stCondLst>
                            <p:childTnLst>
                              <p:par>
                                <p:cTn id="80" presetID="9" presetClass="emph" presetSubtype="0" grpId="1" nodeType="afterEffect">
                                  <p:stCondLst>
                                    <p:cond delay="0"/>
                                  </p:stCondLst>
                                  <p:childTnLst>
                                    <p:set>
                                      <p:cBhvr rctx="PPT">
                                        <p:cTn id="81" dur="indefinite"/>
                                        <p:tgtEl>
                                          <p:spTgt spid="12"/>
                                        </p:tgtEl>
                                        <p:attrNameLst>
                                          <p:attrName>style.opacity</p:attrName>
                                        </p:attrNameLst>
                                      </p:cBhvr>
                                      <p:to>
                                        <p:strVal val="0.5"/>
                                      </p:to>
                                    </p:set>
                                    <p:animEffect filter="image" prLst="opacity: 0.5">
                                      <p:cBhvr rctx="IE">
                                        <p:cTn id="82"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8" grpId="0"/>
      <p:bldP spid="8" grpId="1"/>
      <p:bldP spid="11" grpId="0"/>
      <p:bldP spid="12" grpId="0"/>
      <p:bldP spid="12" grpId="1"/>
      <p:bldP spid="14" grpId="0"/>
      <p:bldP spid="14" grpId="1"/>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2308324"/>
          </a:xfrm>
          <a:prstGeom prst="rect">
            <a:avLst/>
          </a:prstGeom>
          <a:noFill/>
        </p:spPr>
        <p:txBody>
          <a:bodyPr wrap="square" rtlCol="0">
            <a:spAutoFit/>
          </a:bodyPr>
          <a:lstStyle/>
          <a:p>
            <a:r>
              <a:rPr lang="en-US" sz="3600" dirty="0" smtClean="0"/>
              <a:t>Influenced by Phineas P. </a:t>
            </a:r>
            <a:r>
              <a:rPr lang="en-US" sz="3600" dirty="0" err="1" smtClean="0"/>
              <a:t>Quimby</a:t>
            </a:r>
            <a:r>
              <a:rPr lang="en-US" sz="3600" dirty="0" smtClean="0"/>
              <a:t> (New </a:t>
            </a:r>
            <a:r>
              <a:rPr lang="en-US" sz="3600" dirty="0" smtClean="0">
                <a:solidFill>
                  <a:schemeClr val="bg1"/>
                </a:solidFill>
              </a:rPr>
              <a:t>Thought) and Mary </a:t>
            </a:r>
          </a:p>
          <a:p>
            <a:r>
              <a:rPr lang="en-US" sz="3600" dirty="0" smtClean="0">
                <a:solidFill>
                  <a:schemeClr val="bg1"/>
                </a:solidFill>
              </a:rPr>
              <a:t>Baker Eddy (Christian</a:t>
            </a:r>
          </a:p>
          <a:p>
            <a:r>
              <a:rPr lang="en-US" sz="3600" dirty="0" smtClean="0">
                <a:solidFill>
                  <a:schemeClr val="bg1"/>
                </a:solidFill>
              </a:rPr>
              <a:t>Science)</a:t>
            </a:r>
          </a:p>
        </p:txBody>
      </p:sp>
      <p:pic>
        <p:nvPicPr>
          <p:cNvPr id="4098" name="Picture 2" descr="kenyon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88622">
            <a:off x="5418017" y="1323266"/>
            <a:ext cx="3148760" cy="3605332"/>
          </a:xfrm>
          <a:prstGeom prst="rect">
            <a:avLst/>
          </a:prstGeom>
          <a:noFill/>
          <a:effectLst>
            <a:outerShdw blurRad="127000" dist="254000" dir="7800000" algn="t"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4876800"/>
            <a:ext cx="3008201" cy="830997"/>
          </a:xfrm>
          <a:prstGeom prst="rect">
            <a:avLst/>
          </a:prstGeom>
          <a:noFill/>
        </p:spPr>
        <p:txBody>
          <a:bodyPr wrap="square" rtlCol="0">
            <a:spAutoFit/>
          </a:bodyPr>
          <a:lstStyle/>
          <a:p>
            <a:pPr algn="ctr"/>
            <a:r>
              <a:rPr lang="en-US" sz="2400" dirty="0" smtClean="0"/>
              <a:t>E. W. Kenyon</a:t>
            </a:r>
          </a:p>
          <a:p>
            <a:pPr algn="ctr"/>
            <a:r>
              <a:rPr lang="en-US" sz="2400" dirty="0" smtClean="0"/>
              <a:t>(1867-1948)</a:t>
            </a:r>
            <a:endParaRPr lang="en-US" sz="2400" dirty="0" smtClean="0"/>
          </a:p>
        </p:txBody>
      </p:sp>
      <p:sp>
        <p:nvSpPr>
          <p:cNvPr id="7" name="TextBox 6"/>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pic>
        <p:nvPicPr>
          <p:cNvPr id="9" name="Picture 2" descr="http://upload.wikimedia.org/wikipedia/commons/c/cd/Phineas_Parkhurst_Quimb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70214">
            <a:off x="2902991" y="2652049"/>
            <a:ext cx="1905000" cy="2124075"/>
          </a:xfrm>
          <a:prstGeom prst="rect">
            <a:avLst/>
          </a:prstGeom>
          <a:noFill/>
          <a:effectLst>
            <a:outerShdw blurRad="127000" dist="254000" dir="7800000" algn="t"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pic>
        <p:nvPicPr>
          <p:cNvPr id="10" name="Picture 2" descr="http://www.twaineddyfilm.com/images/eddy-cas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70913">
            <a:off x="565143" y="3055685"/>
            <a:ext cx="1886704" cy="2106655"/>
          </a:xfrm>
          <a:prstGeom prst="rect">
            <a:avLst/>
          </a:prstGeom>
          <a:noFill/>
          <a:effectLst>
            <a:outerShdw blurRad="127000" dist="254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12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772669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584775"/>
          </a:xfrm>
          <a:prstGeom prst="rect">
            <a:avLst/>
          </a:prstGeom>
          <a:noFill/>
        </p:spPr>
        <p:txBody>
          <a:bodyPr wrap="square" rtlCol="0">
            <a:spAutoFit/>
          </a:bodyPr>
          <a:lstStyle/>
          <a:p>
            <a:r>
              <a:rPr lang="en-US" sz="3200" dirty="0" err="1" smtClean="0"/>
              <a:t>Kenoticism</a:t>
            </a:r>
            <a:endParaRPr lang="en-US" sz="3600" dirty="0" smtClean="0">
              <a:solidFill>
                <a:schemeClr val="bg1"/>
              </a:solidFill>
            </a:endParaRPr>
          </a:p>
        </p:txBody>
      </p:sp>
      <p:sp>
        <p:nvSpPr>
          <p:cNvPr id="7" name="TextBox 6"/>
          <p:cNvSpPr txBox="1"/>
          <p:nvPr/>
        </p:nvSpPr>
        <p:spPr>
          <a:xfrm>
            <a:off x="457200" y="1080868"/>
            <a:ext cx="8255726" cy="3539430"/>
          </a:xfrm>
          <a:prstGeom prst="rect">
            <a:avLst/>
          </a:prstGeom>
          <a:noFill/>
        </p:spPr>
        <p:txBody>
          <a:bodyPr wrap="square" rtlCol="0">
            <a:spAutoFit/>
          </a:bodyPr>
          <a:lstStyle/>
          <a:p>
            <a:r>
              <a:rPr lang="en-US" sz="3200" dirty="0"/>
              <a:t>Phil. </a:t>
            </a:r>
            <a:r>
              <a:rPr lang="en-US" sz="3200" dirty="0" smtClean="0"/>
              <a:t>2:5-7 (NASB) </a:t>
            </a:r>
            <a:r>
              <a:rPr lang="en-US" sz="3200" dirty="0"/>
              <a:t>~ </a:t>
            </a:r>
            <a:r>
              <a:rPr lang="en-US" sz="3200" baseline="30000" dirty="0"/>
              <a:t>5</a:t>
            </a:r>
            <a:r>
              <a:rPr lang="en-US" sz="3200" dirty="0"/>
              <a:t> </a:t>
            </a:r>
            <a:r>
              <a:rPr lang="en-US" sz="3200" dirty="0">
                <a:solidFill>
                  <a:srgbClr val="FFFF00"/>
                </a:solidFill>
              </a:rPr>
              <a:t>Have this attitude in yourselves which was also in Christ Jesus,</a:t>
            </a:r>
            <a:r>
              <a:rPr lang="en-US" sz="3200" dirty="0"/>
              <a:t> </a:t>
            </a:r>
            <a:r>
              <a:rPr lang="en-US" sz="3200" baseline="30000" dirty="0"/>
              <a:t>6</a:t>
            </a:r>
            <a:r>
              <a:rPr lang="en-US" sz="3200" dirty="0"/>
              <a:t> </a:t>
            </a:r>
            <a:r>
              <a:rPr lang="en-US" sz="3200" dirty="0">
                <a:solidFill>
                  <a:srgbClr val="FFFF00"/>
                </a:solidFill>
              </a:rPr>
              <a:t>who, although He existed in the form of God, did not regard equality with God a thing to be grasped, </a:t>
            </a:r>
            <a:r>
              <a:rPr lang="en-US" sz="3200" baseline="30000" dirty="0">
                <a:solidFill>
                  <a:schemeClr val="bg1"/>
                </a:solidFill>
              </a:rPr>
              <a:t>7</a:t>
            </a:r>
            <a:r>
              <a:rPr lang="en-US" sz="3200" dirty="0">
                <a:solidFill>
                  <a:srgbClr val="FFFF00"/>
                </a:solidFill>
              </a:rPr>
              <a:t> but emptied Himself, taking the form of a bond- servant, and being made in the likeness of men.</a:t>
            </a:r>
          </a:p>
        </p:txBody>
      </p:sp>
      <p:sp>
        <p:nvSpPr>
          <p:cNvPr id="8" name="Oval 7"/>
          <p:cNvSpPr/>
          <p:nvPr/>
        </p:nvSpPr>
        <p:spPr>
          <a:xfrm>
            <a:off x="3358889" y="3016956"/>
            <a:ext cx="1976431" cy="66450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4535269"/>
            <a:ext cx="7950926" cy="646331"/>
          </a:xfrm>
          <a:prstGeom prst="rect">
            <a:avLst/>
          </a:prstGeom>
          <a:noFill/>
        </p:spPr>
        <p:txBody>
          <a:bodyPr wrap="square" rtlCol="0">
            <a:spAutoFit/>
          </a:bodyPr>
          <a:lstStyle/>
          <a:p>
            <a:pPr marL="395288" indent="-395288">
              <a:buFont typeface="Arial" panose="020B0604020202020204" pitchFamily="34" charset="0"/>
              <a:buChar char="•"/>
            </a:pPr>
            <a:r>
              <a:rPr lang="en-US" sz="3600" dirty="0" smtClean="0"/>
              <a:t> </a:t>
            </a:r>
            <a:r>
              <a:rPr lang="en-US" sz="3600" dirty="0" smtClean="0">
                <a:solidFill>
                  <a:srgbClr val="FFFF00"/>
                </a:solidFill>
              </a:rPr>
              <a:t>Emptied</a:t>
            </a:r>
            <a:r>
              <a:rPr lang="en-US" sz="3600" dirty="0" smtClean="0"/>
              <a:t> ~ </a:t>
            </a:r>
            <a:r>
              <a:rPr lang="en-US" sz="3600" b="1" i="1" dirty="0" err="1">
                <a:solidFill>
                  <a:srgbClr val="FFFF00"/>
                </a:solidFill>
                <a:latin typeface="Times New Roman" panose="02020603050405020304" pitchFamily="18" charset="0"/>
                <a:cs typeface="Times New Roman" panose="02020603050405020304" pitchFamily="18" charset="0"/>
              </a:rPr>
              <a:t>kenoō</a:t>
            </a:r>
            <a:r>
              <a:rPr lang="en-US" sz="3600" b="1" dirty="0">
                <a:solidFill>
                  <a:srgbClr val="FFFF00"/>
                </a:solidFill>
                <a:latin typeface="Times New Roman" panose="02020603050405020304" pitchFamily="18" charset="0"/>
                <a:cs typeface="Times New Roman" panose="02020603050405020304" pitchFamily="18" charset="0"/>
              </a:rPr>
              <a:t> </a:t>
            </a:r>
            <a:endParaRPr lang="en-US" sz="3600" b="1" dirty="0" smtClean="0">
              <a:solidFill>
                <a:srgbClr val="FFFF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1" name="TextBox 10"/>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4188488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10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948567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457200"/>
            <a:ext cx="8255726" cy="5509200"/>
          </a:xfrm>
          <a:prstGeom prst="rect">
            <a:avLst/>
          </a:prstGeom>
          <a:noFill/>
        </p:spPr>
        <p:txBody>
          <a:bodyPr wrap="square" rtlCol="0">
            <a:spAutoFit/>
          </a:bodyPr>
          <a:lstStyle/>
          <a:p>
            <a:r>
              <a:rPr lang="en-US" sz="3200" dirty="0">
                <a:solidFill>
                  <a:srgbClr val="FFFF00"/>
                </a:solidFill>
              </a:rPr>
              <a:t>Kenneth Copeland </a:t>
            </a:r>
            <a:r>
              <a:rPr lang="en-US" sz="3200" dirty="0" smtClean="0">
                <a:solidFill>
                  <a:srgbClr val="FFFF00"/>
                </a:solidFill>
              </a:rPr>
              <a:t>~ </a:t>
            </a:r>
            <a:r>
              <a:rPr lang="en-US" sz="3200" dirty="0" smtClean="0"/>
              <a:t>“The </a:t>
            </a:r>
            <a:r>
              <a:rPr lang="en-US" sz="3200" dirty="0"/>
              <a:t>Spirit of God spoke to me and He said, </a:t>
            </a:r>
            <a:r>
              <a:rPr lang="en-US" sz="3200" dirty="0" smtClean="0"/>
              <a:t>‘Son</a:t>
            </a:r>
            <a:r>
              <a:rPr lang="en-US" sz="3200" dirty="0"/>
              <a:t>, realize this</a:t>
            </a:r>
            <a:r>
              <a:rPr lang="en-US" sz="3200" dirty="0" smtClean="0"/>
              <a:t>.’</a:t>
            </a:r>
            <a:r>
              <a:rPr lang="en-US" sz="3200" dirty="0"/>
              <a:t>  Now follow me in this and don't let your tradition trip you up</a:t>
            </a:r>
            <a:r>
              <a:rPr lang="en-US" sz="3200" dirty="0" smtClean="0"/>
              <a:t>.</a:t>
            </a:r>
            <a:r>
              <a:rPr lang="en-US" sz="3200" dirty="0"/>
              <a:t>  He said, </a:t>
            </a:r>
            <a:r>
              <a:rPr lang="en-US" sz="3200" dirty="0" smtClean="0"/>
              <a:t>‘Think </a:t>
            </a:r>
            <a:r>
              <a:rPr lang="en-US" sz="3200" dirty="0"/>
              <a:t>this way - a twice-born man whipped Satan in his own domain.'  </a:t>
            </a:r>
          </a:p>
          <a:p>
            <a:r>
              <a:rPr lang="en-US" sz="3200" dirty="0"/>
              <a:t>“And I threw my Bible </a:t>
            </a:r>
            <a:r>
              <a:rPr lang="en-US" sz="3200" dirty="0" smtClean="0"/>
              <a:t>down ... like </a:t>
            </a:r>
            <a:r>
              <a:rPr lang="en-US" sz="3200" dirty="0"/>
              <a:t>that.  I said, </a:t>
            </a:r>
            <a:r>
              <a:rPr lang="en-US" sz="3200" dirty="0" smtClean="0"/>
              <a:t>‘What</a:t>
            </a:r>
            <a:r>
              <a:rPr lang="en-US" sz="3200" dirty="0"/>
              <a:t>?' </a:t>
            </a:r>
          </a:p>
          <a:p>
            <a:r>
              <a:rPr lang="en-US" sz="3200" dirty="0"/>
              <a:t>“He said, </a:t>
            </a:r>
            <a:r>
              <a:rPr lang="en-US" sz="3200" dirty="0" smtClean="0"/>
              <a:t>‘A </a:t>
            </a:r>
            <a:r>
              <a:rPr lang="en-US" sz="3200" dirty="0"/>
              <a:t>born-again man defeated </a:t>
            </a:r>
            <a:r>
              <a:rPr lang="en-US" sz="3200" dirty="0" smtClean="0"/>
              <a:t>Satan. </a:t>
            </a:r>
            <a:r>
              <a:rPr lang="en-US" sz="3200" dirty="0"/>
              <a:t>T</a:t>
            </a:r>
            <a:r>
              <a:rPr lang="en-US" sz="3200" dirty="0" smtClean="0"/>
              <a:t>he </a:t>
            </a:r>
            <a:r>
              <a:rPr lang="en-US" sz="3200" dirty="0"/>
              <a:t>firstborn of many brethren defeated him.'  He said, </a:t>
            </a:r>
            <a:r>
              <a:rPr lang="en-US" sz="3200" dirty="0" smtClean="0"/>
              <a:t>‘You </a:t>
            </a:r>
            <a:r>
              <a:rPr lang="en-US" sz="3200" dirty="0"/>
              <a:t>are the very </a:t>
            </a:r>
            <a:r>
              <a:rPr lang="en-US" sz="3200" dirty="0" smtClean="0"/>
              <a:t>image;</a:t>
            </a:r>
            <a:endParaRPr lang="en-US" sz="3200" dirty="0"/>
          </a:p>
        </p:txBody>
      </p:sp>
      <p:sp>
        <p:nvSpPr>
          <p:cNvPr id="9" name="TextBox 8"/>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0" name="TextBox 9"/>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136844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457200"/>
            <a:ext cx="8255726" cy="5016758"/>
          </a:xfrm>
          <a:prstGeom prst="rect">
            <a:avLst/>
          </a:prstGeom>
          <a:noFill/>
        </p:spPr>
        <p:txBody>
          <a:bodyPr wrap="square" rtlCol="0">
            <a:spAutoFit/>
          </a:bodyPr>
          <a:lstStyle/>
          <a:p>
            <a:r>
              <a:rPr lang="en-US" sz="3200" dirty="0"/>
              <a:t>t</a:t>
            </a:r>
            <a:r>
              <a:rPr lang="en-US" sz="3200" dirty="0" smtClean="0"/>
              <a:t>he very </a:t>
            </a:r>
            <a:r>
              <a:rPr lang="en-US" sz="3200" dirty="0"/>
              <a:t>copy of that one.'  </a:t>
            </a:r>
          </a:p>
          <a:p>
            <a:r>
              <a:rPr lang="en-US" sz="3200" dirty="0"/>
              <a:t>“I said, </a:t>
            </a:r>
            <a:r>
              <a:rPr lang="en-US" sz="3200" dirty="0" smtClean="0"/>
              <a:t>‘Goodness</a:t>
            </a:r>
            <a:r>
              <a:rPr lang="en-US" sz="3200" dirty="0"/>
              <a:t>, gracious sakes alive!' And I began to see what had gone on in there, and I said, </a:t>
            </a:r>
            <a:r>
              <a:rPr lang="en-US" sz="3200" dirty="0" smtClean="0"/>
              <a:t>‘Well now, You </a:t>
            </a:r>
            <a:r>
              <a:rPr lang="en-US" sz="3200" dirty="0"/>
              <a:t>don't mean, </a:t>
            </a:r>
            <a:r>
              <a:rPr lang="en-US" sz="3200" dirty="0" smtClean="0"/>
              <a:t>You </a:t>
            </a:r>
            <a:r>
              <a:rPr lang="en-US" sz="3200" dirty="0"/>
              <a:t>couldn't dare mean, that I could have done the same thing?'  </a:t>
            </a:r>
          </a:p>
          <a:p>
            <a:r>
              <a:rPr lang="en-US" sz="3200" dirty="0"/>
              <a:t>“He said, </a:t>
            </a:r>
            <a:r>
              <a:rPr lang="en-US" sz="3200" dirty="0" smtClean="0"/>
              <a:t>‘Oh </a:t>
            </a:r>
            <a:r>
              <a:rPr lang="en-US" sz="3200" dirty="0"/>
              <a:t>yeah, if you'd had the knowledge of the Word of God that He did, you could have done the same thing, </a:t>
            </a:r>
            <a:r>
              <a:rPr lang="en-US" sz="3200" dirty="0" smtClean="0"/>
              <a:t>‘cause </a:t>
            </a:r>
            <a:r>
              <a:rPr lang="en-US" sz="3200" dirty="0"/>
              <a:t>you're a reborn man too</a:t>
            </a:r>
            <a:r>
              <a:rPr lang="en-US" sz="3200" dirty="0" smtClean="0"/>
              <a:t>.’"</a:t>
            </a:r>
            <a:endParaRPr lang="en-US" sz="3200" dirty="0"/>
          </a:p>
        </p:txBody>
      </p:sp>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782164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457200"/>
            <a:ext cx="8255726" cy="5509200"/>
          </a:xfrm>
          <a:prstGeom prst="rect">
            <a:avLst/>
          </a:prstGeom>
          <a:noFill/>
        </p:spPr>
        <p:txBody>
          <a:bodyPr wrap="square" rtlCol="0">
            <a:spAutoFit/>
          </a:bodyPr>
          <a:lstStyle/>
          <a:p>
            <a:r>
              <a:rPr lang="en-US" sz="3200" dirty="0" err="1">
                <a:solidFill>
                  <a:srgbClr val="FFFF00"/>
                </a:solidFill>
              </a:rPr>
              <a:t>Creflo</a:t>
            </a:r>
            <a:r>
              <a:rPr lang="en-US" sz="3200" dirty="0">
                <a:solidFill>
                  <a:srgbClr val="FFFF00"/>
                </a:solidFill>
              </a:rPr>
              <a:t> Dollar </a:t>
            </a:r>
            <a:r>
              <a:rPr lang="en-US" sz="3200" dirty="0" smtClean="0">
                <a:solidFill>
                  <a:srgbClr val="FFFF00"/>
                </a:solidFill>
              </a:rPr>
              <a:t>~ </a:t>
            </a:r>
            <a:r>
              <a:rPr lang="en-US" sz="3200" dirty="0"/>
              <a:t>“If Jesus came as God, then why did God have to anoint him? If Jesus </a:t>
            </a:r>
            <a:r>
              <a:rPr lang="en-US" sz="3200" dirty="0" smtClean="0"/>
              <a:t>– See, </a:t>
            </a:r>
            <a:r>
              <a:rPr lang="en-US" sz="3200" dirty="0"/>
              <a:t>God’s already </a:t>
            </a:r>
            <a:r>
              <a:rPr lang="en-US" sz="3200" dirty="0" smtClean="0"/>
              <a:t>anointed … Jesus </a:t>
            </a:r>
            <a:r>
              <a:rPr lang="en-US" sz="3200" dirty="0"/>
              <a:t>came as a man, that’s why it was legal to anoint Him. God doesn’t need anointing. He is anointing. Jesus came as a man and at age thirty, God is now getting ready to demonstrate to us and give us an example of what a man with the anointing can do … Jesus didn’t come as God, He came as a man, and He did not come perfect.</a:t>
            </a:r>
          </a:p>
        </p:txBody>
      </p:sp>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037868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457200"/>
            <a:ext cx="8255726" cy="5509200"/>
          </a:xfrm>
          <a:prstGeom prst="rect">
            <a:avLst/>
          </a:prstGeom>
          <a:noFill/>
        </p:spPr>
        <p:txBody>
          <a:bodyPr wrap="square" rtlCol="0">
            <a:spAutoFit/>
          </a:bodyPr>
          <a:lstStyle/>
          <a:p>
            <a:r>
              <a:rPr lang="en-US" sz="3200" dirty="0"/>
              <a:t>“And somebody said, ‘Well, Jesus came as God</a:t>
            </a:r>
            <a:r>
              <a:rPr lang="en-US" sz="3200" dirty="0" smtClean="0"/>
              <a:t>.’ Well</a:t>
            </a:r>
            <a:r>
              <a:rPr lang="en-US" sz="3200" dirty="0"/>
              <a:t>, how many of you know the Bible says God never sleeps nor slumbers and yet in the book of Mark we see Jesus asleep in the back of the boat? Y'all please listen to me, please listen to me; this </a:t>
            </a:r>
            <a:r>
              <a:rPr lang="en-US" sz="3200" dirty="0" err="1"/>
              <a:t>ain’t</a:t>
            </a:r>
            <a:r>
              <a:rPr lang="en-US" sz="3200" dirty="0"/>
              <a:t> no heresy. I’m not some false prophet. I’m just </a:t>
            </a:r>
            <a:r>
              <a:rPr lang="en-US" sz="3200" dirty="0" err="1"/>
              <a:t>readin</a:t>
            </a:r>
            <a:r>
              <a:rPr lang="en-US" sz="3200" dirty="0"/>
              <a:t>’ this out to you from the Bible. I’m just telling you all these fantasy preachers have been </a:t>
            </a:r>
            <a:r>
              <a:rPr lang="en-US" sz="3200" dirty="0" err="1"/>
              <a:t>preachin</a:t>
            </a:r>
            <a:r>
              <a:rPr lang="en-US" sz="3200" dirty="0"/>
              <a:t>’ all of this stuff for all of these years and we bought the package.”</a:t>
            </a:r>
            <a:endParaRPr lang="en-US" sz="3200" dirty="0"/>
          </a:p>
        </p:txBody>
      </p:sp>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401625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507999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305800" cy="3970318"/>
          </a:xfrm>
          <a:prstGeom prst="rect">
            <a:avLst/>
          </a:prstGeom>
          <a:noFill/>
        </p:spPr>
        <p:txBody>
          <a:bodyPr wrap="square" rtlCol="0">
            <a:spAutoFit/>
          </a:bodyPr>
          <a:lstStyle/>
          <a:p>
            <a:r>
              <a:rPr lang="en-US" sz="3600" dirty="0"/>
              <a:t>1 Pet. 3:18-19 ~ </a:t>
            </a:r>
            <a:r>
              <a:rPr lang="en-US" sz="3600" baseline="30000" dirty="0"/>
              <a:t>18</a:t>
            </a:r>
            <a:r>
              <a:rPr lang="en-US" sz="3600" dirty="0"/>
              <a:t> </a:t>
            </a:r>
            <a:r>
              <a:rPr lang="en-US" sz="3600" dirty="0">
                <a:solidFill>
                  <a:srgbClr val="FFFF00"/>
                </a:solidFill>
              </a:rPr>
              <a:t>For Christ also suffered once for sins, the just for the unjust, that He might bring us to God, being put to death in the flesh but made alive by the Spirit,</a:t>
            </a:r>
            <a:r>
              <a:rPr lang="en-US" sz="3600" dirty="0">
                <a:solidFill>
                  <a:schemeClr val="bg1"/>
                </a:solidFill>
              </a:rPr>
              <a:t> </a:t>
            </a:r>
            <a:r>
              <a:rPr lang="en-US" sz="3600" baseline="30000" dirty="0">
                <a:solidFill>
                  <a:schemeClr val="bg1"/>
                </a:solidFill>
              </a:rPr>
              <a:t>19</a:t>
            </a:r>
            <a:r>
              <a:rPr lang="en-US" sz="3600" dirty="0">
                <a:solidFill>
                  <a:schemeClr val="bg1"/>
                </a:solidFill>
              </a:rPr>
              <a:t> </a:t>
            </a:r>
            <a:r>
              <a:rPr lang="en-US" sz="3600" dirty="0">
                <a:solidFill>
                  <a:srgbClr val="FFFF00"/>
                </a:solidFill>
              </a:rPr>
              <a:t>by whom also He went and preached to the spirits in prison …</a:t>
            </a:r>
          </a:p>
        </p:txBody>
      </p:sp>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166767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967585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305800" cy="3970318"/>
          </a:xfrm>
          <a:prstGeom prst="rect">
            <a:avLst/>
          </a:prstGeom>
          <a:noFill/>
        </p:spPr>
        <p:txBody>
          <a:bodyPr wrap="square" rtlCol="0">
            <a:spAutoFit/>
          </a:bodyPr>
          <a:lstStyle/>
          <a:p>
            <a:r>
              <a:rPr lang="en-US" sz="3600" dirty="0"/>
              <a:t>Eph. 4:8-9 ~ </a:t>
            </a:r>
            <a:r>
              <a:rPr lang="en-US" sz="3600" baseline="30000" dirty="0"/>
              <a:t>8</a:t>
            </a:r>
            <a:r>
              <a:rPr lang="en-US" sz="3600" dirty="0"/>
              <a:t> </a:t>
            </a:r>
            <a:r>
              <a:rPr lang="en-US" sz="3600" dirty="0">
                <a:solidFill>
                  <a:srgbClr val="FFFF00"/>
                </a:solidFill>
              </a:rPr>
              <a:t>Therefore He says:</a:t>
            </a:r>
          </a:p>
          <a:p>
            <a:r>
              <a:rPr lang="en-US" sz="3600" dirty="0" smtClean="0">
                <a:solidFill>
                  <a:srgbClr val="FFFF00"/>
                </a:solidFill>
              </a:rPr>
              <a:t>“When </a:t>
            </a:r>
            <a:r>
              <a:rPr lang="en-US" sz="3600" dirty="0">
                <a:solidFill>
                  <a:srgbClr val="FFFF00"/>
                </a:solidFill>
              </a:rPr>
              <a:t>He ascended on high,</a:t>
            </a:r>
          </a:p>
          <a:p>
            <a:r>
              <a:rPr lang="en-US" sz="3600" dirty="0">
                <a:solidFill>
                  <a:srgbClr val="FFFF00"/>
                </a:solidFill>
              </a:rPr>
              <a:t>He led captivity captive,</a:t>
            </a:r>
          </a:p>
          <a:p>
            <a:r>
              <a:rPr lang="en-US" sz="3600" dirty="0">
                <a:solidFill>
                  <a:srgbClr val="FFFF00"/>
                </a:solidFill>
              </a:rPr>
              <a:t>And gave gifts to men."</a:t>
            </a:r>
          </a:p>
          <a:p>
            <a:r>
              <a:rPr lang="en-US" sz="3600" baseline="30000" dirty="0"/>
              <a:t>9</a:t>
            </a:r>
            <a:r>
              <a:rPr lang="en-US" sz="3600" dirty="0"/>
              <a:t> </a:t>
            </a:r>
            <a:r>
              <a:rPr lang="en-US" sz="3600" dirty="0" smtClean="0">
                <a:solidFill>
                  <a:srgbClr val="FFFF00"/>
                </a:solidFill>
              </a:rPr>
              <a:t>Now </a:t>
            </a:r>
            <a:r>
              <a:rPr lang="en-US" sz="3600" dirty="0">
                <a:solidFill>
                  <a:srgbClr val="FFFF00"/>
                </a:solidFill>
              </a:rPr>
              <a:t>this, </a:t>
            </a:r>
            <a:r>
              <a:rPr lang="en-US" sz="3600" dirty="0" smtClean="0">
                <a:solidFill>
                  <a:srgbClr val="FFFF00"/>
                </a:solidFill>
              </a:rPr>
              <a:t>“He </a:t>
            </a:r>
            <a:r>
              <a:rPr lang="en-US" sz="3600" dirty="0">
                <a:solidFill>
                  <a:srgbClr val="FFFF00"/>
                </a:solidFill>
              </a:rPr>
              <a:t>ascended" — what does it mean but that He also first descended into the lower parts of the earth?</a:t>
            </a:r>
          </a:p>
        </p:txBody>
      </p:sp>
      <p:sp>
        <p:nvSpPr>
          <p:cNvPr id="9" name="TextBox 8"/>
          <p:cNvSpPr txBox="1"/>
          <p:nvPr/>
        </p:nvSpPr>
        <p:spPr>
          <a:xfrm>
            <a:off x="2572601" y="6011979"/>
            <a:ext cx="703999" cy="1077218"/>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endPar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endParaRPr>
          </a:p>
          <a:p>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0" name="TextBox 9"/>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1" name="TextBox 10"/>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644447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735874" y="535577"/>
            <a:ext cx="8255726" cy="5509200"/>
          </a:xfrm>
          <a:prstGeom prst="rect">
            <a:avLst/>
          </a:prstGeom>
          <a:noFill/>
        </p:spPr>
        <p:txBody>
          <a:bodyPr wrap="square" rtlCol="0">
            <a:spAutoFit/>
          </a:bodyPr>
          <a:lstStyle/>
          <a:p>
            <a:r>
              <a:rPr lang="en-US" sz="3200" dirty="0" smtClean="0">
                <a:solidFill>
                  <a:srgbClr val="FFFF00"/>
                </a:solidFill>
              </a:rPr>
              <a:t>The Apostles’ Creed</a:t>
            </a:r>
          </a:p>
          <a:p>
            <a:r>
              <a:rPr lang="en-US" sz="3200" dirty="0" smtClean="0"/>
              <a:t>I </a:t>
            </a:r>
            <a:r>
              <a:rPr lang="en-US" sz="3200" dirty="0"/>
              <a:t>believe in God the Father Almighty,</a:t>
            </a:r>
          </a:p>
          <a:p>
            <a:r>
              <a:rPr lang="en-US" sz="3200" dirty="0"/>
              <a:t>Maker of heaven and earth:</a:t>
            </a:r>
          </a:p>
          <a:p>
            <a:r>
              <a:rPr lang="en-US" sz="3200" dirty="0"/>
              <a:t>And in Jesus Christ his only Son our Lord,</a:t>
            </a:r>
          </a:p>
          <a:p>
            <a:r>
              <a:rPr lang="en-US" sz="3200" dirty="0"/>
              <a:t>Who was conceived by the Holy Ghost,</a:t>
            </a:r>
          </a:p>
          <a:p>
            <a:r>
              <a:rPr lang="en-US" sz="3200" dirty="0"/>
              <a:t>Born of the Virgin Mary,</a:t>
            </a:r>
          </a:p>
          <a:p>
            <a:r>
              <a:rPr lang="en-US" sz="3200" dirty="0"/>
              <a:t>Suffered under Pontius Pilate,</a:t>
            </a:r>
          </a:p>
          <a:p>
            <a:r>
              <a:rPr lang="en-US" sz="3200" dirty="0"/>
              <a:t>Was crucified, dead, and buried:</a:t>
            </a:r>
          </a:p>
          <a:p>
            <a:r>
              <a:rPr lang="en-US" sz="3200" dirty="0"/>
              <a:t>He descended into hell;</a:t>
            </a:r>
          </a:p>
          <a:p>
            <a:r>
              <a:rPr lang="en-US" sz="3200" dirty="0"/>
              <a:t>The third day he rose again from the dead;</a:t>
            </a:r>
          </a:p>
          <a:p>
            <a:r>
              <a:rPr lang="en-US" sz="3200" dirty="0"/>
              <a:t>He ascended into </a:t>
            </a:r>
            <a:r>
              <a:rPr lang="en-US" sz="3200" dirty="0" smtClean="0"/>
              <a:t>heaven …</a:t>
            </a:r>
            <a:endParaRPr lang="en-US" sz="3200" dirty="0"/>
          </a:p>
        </p:txBody>
      </p:sp>
      <p:sp>
        <p:nvSpPr>
          <p:cNvPr id="8" name="Oval 7"/>
          <p:cNvSpPr/>
          <p:nvPr/>
        </p:nvSpPr>
        <p:spPr>
          <a:xfrm>
            <a:off x="521281" y="4419600"/>
            <a:ext cx="4660319" cy="66450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0" name="TextBox 9"/>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57313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14130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305800" cy="3970318"/>
          </a:xfrm>
          <a:prstGeom prst="rect">
            <a:avLst/>
          </a:prstGeom>
          <a:noFill/>
        </p:spPr>
        <p:txBody>
          <a:bodyPr wrap="square" rtlCol="0">
            <a:spAutoFit/>
          </a:bodyPr>
          <a:lstStyle/>
          <a:p>
            <a:r>
              <a:rPr lang="en-US" sz="3600" dirty="0"/>
              <a:t>Eph. 2:1-2 ~ </a:t>
            </a:r>
            <a:r>
              <a:rPr lang="en-US" sz="3600" baseline="30000" dirty="0"/>
              <a:t>1</a:t>
            </a:r>
            <a:r>
              <a:rPr lang="en-US" sz="3600" dirty="0"/>
              <a:t> </a:t>
            </a:r>
            <a:r>
              <a:rPr lang="en-US" sz="3600" dirty="0">
                <a:solidFill>
                  <a:srgbClr val="FFFF00"/>
                </a:solidFill>
              </a:rPr>
              <a:t>And you He made alive, who were dead in trespasses and sins, </a:t>
            </a:r>
            <a:r>
              <a:rPr lang="en-US" sz="3600" baseline="30000" dirty="0"/>
              <a:t>2</a:t>
            </a:r>
            <a:r>
              <a:rPr lang="en-US" sz="3600" dirty="0"/>
              <a:t> </a:t>
            </a:r>
            <a:r>
              <a:rPr lang="en-US" sz="3600" dirty="0">
                <a:solidFill>
                  <a:srgbClr val="FFFF00"/>
                </a:solidFill>
              </a:rPr>
              <a:t>in which you once walked according to the course of this world, according to the prince of the power of the air, the spirit who now works in the sons of disobedience,</a:t>
            </a:r>
          </a:p>
        </p:txBody>
      </p:sp>
      <p:sp>
        <p:nvSpPr>
          <p:cNvPr id="10" name="Oval 9"/>
          <p:cNvSpPr/>
          <p:nvPr/>
        </p:nvSpPr>
        <p:spPr>
          <a:xfrm>
            <a:off x="394095" y="2764495"/>
            <a:ext cx="7505491" cy="66450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2" name="TextBox 11"/>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383735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305800" cy="3970318"/>
          </a:xfrm>
          <a:prstGeom prst="rect">
            <a:avLst/>
          </a:prstGeom>
          <a:noFill/>
        </p:spPr>
        <p:txBody>
          <a:bodyPr wrap="square" rtlCol="0">
            <a:spAutoFit/>
          </a:bodyPr>
          <a:lstStyle/>
          <a:p>
            <a:r>
              <a:rPr lang="en-US" sz="3600" dirty="0"/>
              <a:t>2 Cor. 4:3-4 ~ </a:t>
            </a:r>
            <a:r>
              <a:rPr lang="en-US" sz="3600" baseline="30000" dirty="0"/>
              <a:t>3</a:t>
            </a:r>
            <a:r>
              <a:rPr lang="en-US" sz="3600" dirty="0"/>
              <a:t> </a:t>
            </a:r>
            <a:r>
              <a:rPr lang="en-US" sz="3600" dirty="0">
                <a:solidFill>
                  <a:srgbClr val="FFFF00"/>
                </a:solidFill>
              </a:rPr>
              <a:t>But even if our gospel is veiled, it is veiled to those who are perishing,</a:t>
            </a:r>
            <a:r>
              <a:rPr lang="en-US" sz="3600" dirty="0"/>
              <a:t> </a:t>
            </a:r>
            <a:r>
              <a:rPr lang="en-US" sz="3600" baseline="30000" dirty="0"/>
              <a:t>4</a:t>
            </a:r>
            <a:r>
              <a:rPr lang="en-US" sz="3600" dirty="0"/>
              <a:t> </a:t>
            </a:r>
            <a:r>
              <a:rPr lang="en-US" sz="3600" dirty="0">
                <a:solidFill>
                  <a:srgbClr val="FFFF00"/>
                </a:solidFill>
              </a:rPr>
              <a:t>whose minds the god of this age has blinded, who do not believe, lest the light of the gospel of the glory of Christ, who is the image of God, should shine on them.</a:t>
            </a:r>
          </a:p>
        </p:txBody>
      </p:sp>
      <p:sp>
        <p:nvSpPr>
          <p:cNvPr id="10" name="Oval 9"/>
          <p:cNvSpPr/>
          <p:nvPr/>
        </p:nvSpPr>
        <p:spPr>
          <a:xfrm>
            <a:off x="5525594" y="1653822"/>
            <a:ext cx="2630629" cy="66450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1000" y="2200051"/>
            <a:ext cx="1976431" cy="66450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3" name="TextBox 12"/>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558782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1000"/>
                                        <p:tgtEl>
                                          <p:spTgt spid="10"/>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305800" cy="5078313"/>
          </a:xfrm>
          <a:prstGeom prst="rect">
            <a:avLst/>
          </a:prstGeom>
          <a:noFill/>
        </p:spPr>
        <p:txBody>
          <a:bodyPr wrap="square" rtlCol="0">
            <a:spAutoFit/>
          </a:bodyPr>
          <a:lstStyle/>
          <a:p>
            <a:r>
              <a:rPr lang="en-US" sz="3600" dirty="0" smtClean="0"/>
              <a:t>“Do </a:t>
            </a:r>
            <a:r>
              <a:rPr lang="en-US" sz="3600" dirty="0"/>
              <a:t>you think that the punishment for our sin was to die on </a:t>
            </a:r>
            <a:r>
              <a:rPr lang="en-US" sz="3600" dirty="0" smtClean="0"/>
              <a:t>a</a:t>
            </a:r>
          </a:p>
          <a:p>
            <a:r>
              <a:rPr lang="en-US" sz="3600" dirty="0" smtClean="0"/>
              <a:t>cross</a:t>
            </a:r>
            <a:r>
              <a:rPr lang="en-US" sz="3600" dirty="0"/>
              <a:t>? If that were </a:t>
            </a:r>
            <a:r>
              <a:rPr lang="en-US" sz="3600" dirty="0" smtClean="0"/>
              <a:t>the</a:t>
            </a:r>
          </a:p>
          <a:p>
            <a:r>
              <a:rPr lang="en-US" sz="3600" dirty="0" smtClean="0"/>
              <a:t>case</a:t>
            </a:r>
            <a:r>
              <a:rPr lang="en-US" sz="3600" dirty="0"/>
              <a:t>, the </a:t>
            </a:r>
            <a:r>
              <a:rPr lang="en-US" sz="3600" dirty="0" smtClean="0"/>
              <a:t>two thieves</a:t>
            </a:r>
          </a:p>
          <a:p>
            <a:r>
              <a:rPr lang="en-US" sz="3600" dirty="0" smtClean="0"/>
              <a:t>could </a:t>
            </a:r>
            <a:r>
              <a:rPr lang="en-US" sz="3600" dirty="0"/>
              <a:t>have paid your </a:t>
            </a:r>
            <a:r>
              <a:rPr lang="en-US" sz="3600" dirty="0" smtClean="0"/>
              <a:t>price.</a:t>
            </a:r>
          </a:p>
          <a:p>
            <a:r>
              <a:rPr lang="en-US" sz="3600" dirty="0" smtClean="0"/>
              <a:t>No</a:t>
            </a:r>
            <a:r>
              <a:rPr lang="en-US" sz="3600" dirty="0"/>
              <a:t>, the punishment was </a:t>
            </a:r>
            <a:r>
              <a:rPr lang="en-US" sz="3600" dirty="0" smtClean="0"/>
              <a:t>to</a:t>
            </a:r>
          </a:p>
          <a:p>
            <a:r>
              <a:rPr lang="en-US" sz="3600" dirty="0" smtClean="0"/>
              <a:t>go </a:t>
            </a:r>
            <a:r>
              <a:rPr lang="en-US" sz="3600" dirty="0"/>
              <a:t>into hell itself and </a:t>
            </a:r>
            <a:r>
              <a:rPr lang="en-US" sz="3600" dirty="0" smtClean="0"/>
              <a:t>to</a:t>
            </a:r>
          </a:p>
          <a:p>
            <a:r>
              <a:rPr lang="en-US" sz="3600" dirty="0" smtClean="0"/>
              <a:t>serve </a:t>
            </a:r>
            <a:r>
              <a:rPr lang="en-US" sz="3600" dirty="0"/>
              <a:t>time in </a:t>
            </a:r>
            <a:r>
              <a:rPr lang="en-US" sz="3600" dirty="0" smtClean="0"/>
              <a:t>hell</a:t>
            </a:r>
          </a:p>
          <a:p>
            <a:r>
              <a:rPr lang="en-US" sz="3600" dirty="0" smtClean="0"/>
              <a:t>separated </a:t>
            </a:r>
            <a:r>
              <a:rPr lang="en-US" sz="3600" dirty="0"/>
              <a:t>from God.”</a:t>
            </a:r>
          </a:p>
        </p:txBody>
      </p:sp>
      <p:pic>
        <p:nvPicPr>
          <p:cNvPr id="10242" name="Picture 2" descr="http://www.atruechurch.info/images/JPEG%20Files/fredpr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78236">
            <a:off x="5964160" y="1104741"/>
            <a:ext cx="2511136" cy="3394364"/>
          </a:xfrm>
          <a:prstGeom prst="rect">
            <a:avLst/>
          </a:prstGeom>
          <a:noFill/>
          <a:effectLst>
            <a:outerShdw blurRad="127000" dist="254000" dir="7800000" algn="t"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2200" y="4343400"/>
            <a:ext cx="2133600" cy="461665"/>
          </a:xfrm>
          <a:prstGeom prst="rect">
            <a:avLst/>
          </a:prstGeom>
          <a:noFill/>
        </p:spPr>
        <p:txBody>
          <a:bodyPr wrap="square" rtlCol="0">
            <a:spAutoFit/>
          </a:bodyPr>
          <a:lstStyle/>
          <a:p>
            <a:pPr algn="ctr"/>
            <a:r>
              <a:rPr lang="en-US" sz="2400" dirty="0" smtClean="0"/>
              <a:t>Fred Price</a:t>
            </a:r>
            <a:endParaRPr lang="en-US" sz="2400" dirty="0" smtClean="0"/>
          </a:p>
        </p:txBody>
      </p:sp>
      <p:sp>
        <p:nvSpPr>
          <p:cNvPr id="12" name="TextBox 11"/>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3" name="TextBox 12"/>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738337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13" name="TextBox 12"/>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4" name="TextBox 13"/>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5" name="TextBox 14"/>
          <p:cNvSpPr txBox="1"/>
          <p:nvPr/>
        </p:nvSpPr>
        <p:spPr>
          <a:xfrm>
            <a:off x="5450710" y="3886200"/>
            <a:ext cx="3089047" cy="461665"/>
          </a:xfrm>
          <a:prstGeom prst="rect">
            <a:avLst/>
          </a:prstGeom>
          <a:noFill/>
        </p:spPr>
        <p:txBody>
          <a:bodyPr wrap="square" rtlCol="0">
            <a:spAutoFit/>
          </a:bodyPr>
          <a:lstStyle/>
          <a:p>
            <a:pPr algn="ctr"/>
            <a:r>
              <a:rPr lang="en-US" sz="2400" dirty="0" smtClean="0"/>
              <a:t>Kenneth Copeland</a:t>
            </a:r>
            <a:endParaRPr lang="en-US" sz="2400" dirty="0" smtClean="0"/>
          </a:p>
        </p:txBody>
      </p:sp>
      <p:pic>
        <p:nvPicPr>
          <p:cNvPr id="9218" name="Picture 2" descr="http://www.openheaven.com/page_content/images/Copeland%20announcing%20hes%20a%20billionaire.JPG"/>
          <p:cNvPicPr>
            <a:picLocks noChangeAspect="1" noChangeArrowheads="1"/>
          </p:cNvPicPr>
          <p:nvPr/>
        </p:nvPicPr>
        <p:blipFill rotWithShape="1">
          <a:blip r:embed="rId4">
            <a:extLst>
              <a:ext uri="{28A0092B-C50C-407E-A947-70E740481C1C}">
                <a14:useLocalDpi xmlns:a14="http://schemas.microsoft.com/office/drawing/2010/main" val="0"/>
              </a:ext>
            </a:extLst>
          </a:blip>
          <a:srcRect l="17983" r="11741"/>
          <a:stretch/>
        </p:blipFill>
        <p:spPr bwMode="auto">
          <a:xfrm rot="247925">
            <a:off x="5547433" y="1100031"/>
            <a:ext cx="2895601" cy="2789112"/>
          </a:xfrm>
          <a:prstGeom prst="rect">
            <a:avLst/>
          </a:prstGeom>
          <a:noFill/>
          <a:effectLst>
            <a:outerShdw blurRad="127000" dist="254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533400"/>
            <a:ext cx="8229600" cy="5078313"/>
          </a:xfrm>
          <a:prstGeom prst="rect">
            <a:avLst/>
          </a:prstGeom>
          <a:noFill/>
        </p:spPr>
        <p:txBody>
          <a:bodyPr wrap="square" rtlCol="0">
            <a:spAutoFit/>
          </a:bodyPr>
          <a:lstStyle/>
          <a:p>
            <a:r>
              <a:rPr lang="en-US" sz="3600" dirty="0"/>
              <a:t>“He </a:t>
            </a:r>
            <a:r>
              <a:rPr lang="en-US" sz="3600" dirty="0">
                <a:solidFill>
                  <a:srgbClr val="FFFF00"/>
                </a:solidFill>
              </a:rPr>
              <a:t>[Jesus] </a:t>
            </a:r>
            <a:r>
              <a:rPr lang="en-US" sz="3600" dirty="0"/>
              <a:t>is suffering all that there is to suffer. There is </a:t>
            </a:r>
            <a:r>
              <a:rPr lang="en-US" sz="3600" dirty="0" smtClean="0"/>
              <a:t>no</a:t>
            </a:r>
          </a:p>
          <a:p>
            <a:r>
              <a:rPr lang="en-US" sz="3600" dirty="0" smtClean="0"/>
              <a:t>suffering </a:t>
            </a:r>
            <a:r>
              <a:rPr lang="en-US" sz="3600" dirty="0"/>
              <a:t>left apart </a:t>
            </a:r>
            <a:r>
              <a:rPr lang="en-US" sz="3600" dirty="0" smtClean="0"/>
              <a:t>from</a:t>
            </a:r>
          </a:p>
          <a:p>
            <a:r>
              <a:rPr lang="en-US" sz="3600" dirty="0" smtClean="0"/>
              <a:t>Him</a:t>
            </a:r>
            <a:r>
              <a:rPr lang="en-US" sz="3600" dirty="0"/>
              <a:t>. His </a:t>
            </a:r>
            <a:r>
              <a:rPr lang="en-US" sz="3600" dirty="0" smtClean="0"/>
              <a:t>emaciated,</a:t>
            </a:r>
          </a:p>
          <a:p>
            <a:r>
              <a:rPr lang="en-US" sz="3600" dirty="0" smtClean="0"/>
              <a:t>poured </a:t>
            </a:r>
            <a:r>
              <a:rPr lang="en-US" sz="3600" dirty="0"/>
              <a:t>out, </a:t>
            </a:r>
            <a:r>
              <a:rPr lang="en-US" sz="3600" dirty="0" smtClean="0"/>
              <a:t>little wormy</a:t>
            </a:r>
          </a:p>
          <a:p>
            <a:r>
              <a:rPr lang="en-US" sz="3600" dirty="0" smtClean="0"/>
              <a:t>spirit </a:t>
            </a:r>
            <a:r>
              <a:rPr lang="en-US" sz="3600" dirty="0"/>
              <a:t>is down in </a:t>
            </a:r>
            <a:r>
              <a:rPr lang="en-US" sz="3600" dirty="0" smtClean="0"/>
              <a:t>the</a:t>
            </a:r>
          </a:p>
          <a:p>
            <a:r>
              <a:rPr lang="en-US" sz="3600" dirty="0" smtClean="0"/>
              <a:t>bottom </a:t>
            </a:r>
            <a:r>
              <a:rPr lang="en-US" sz="3600" dirty="0"/>
              <a:t>of that </a:t>
            </a:r>
            <a:r>
              <a:rPr lang="en-US" sz="3600" dirty="0" smtClean="0"/>
              <a:t>thing</a:t>
            </a:r>
          </a:p>
          <a:p>
            <a:r>
              <a:rPr lang="en-US" sz="3600" dirty="0" smtClean="0">
                <a:solidFill>
                  <a:srgbClr val="FFFF00"/>
                </a:solidFill>
              </a:rPr>
              <a:t>[hell</a:t>
            </a:r>
            <a:r>
              <a:rPr lang="en-US" sz="3600" dirty="0">
                <a:solidFill>
                  <a:srgbClr val="FFFF00"/>
                </a:solidFill>
              </a:rPr>
              <a:t>]</a:t>
            </a:r>
            <a:r>
              <a:rPr lang="en-US" sz="3600" dirty="0"/>
              <a:t>. And the Devil thinks he’s got Him destroyed.”</a:t>
            </a:r>
          </a:p>
        </p:txBody>
      </p:sp>
    </p:spTree>
    <p:extLst>
      <p:ext uri="{BB962C8B-B14F-4D97-AF65-F5344CB8AC3E}">
        <p14:creationId xmlns:p14="http://schemas.microsoft.com/office/powerpoint/2010/main" val="962579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13" name="TextBox 12"/>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4" name="TextBox 13"/>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pic>
        <p:nvPicPr>
          <p:cNvPr id="21506" name="Picture 2" descr="http://www.harrisonhouse.com/client/client_images/authors/11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0926">
            <a:off x="5581591" y="1040412"/>
            <a:ext cx="2717595" cy="2935004"/>
          </a:xfrm>
          <a:prstGeom prst="rect">
            <a:avLst/>
          </a:prstGeom>
          <a:noFill/>
          <a:effectLst>
            <a:outerShdw blurRad="127000" dist="254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450710" y="3810000"/>
            <a:ext cx="3089047" cy="461665"/>
          </a:xfrm>
          <a:prstGeom prst="rect">
            <a:avLst/>
          </a:prstGeom>
          <a:noFill/>
        </p:spPr>
        <p:txBody>
          <a:bodyPr wrap="square" rtlCol="0">
            <a:spAutoFit/>
          </a:bodyPr>
          <a:lstStyle/>
          <a:p>
            <a:pPr algn="ctr"/>
            <a:r>
              <a:rPr lang="en-US" sz="2400" dirty="0" smtClean="0"/>
              <a:t>Kenneth </a:t>
            </a:r>
            <a:r>
              <a:rPr lang="en-US" sz="2400" dirty="0" err="1" smtClean="0"/>
              <a:t>Hagin</a:t>
            </a:r>
            <a:endParaRPr lang="en-US" sz="2400" dirty="0" smtClean="0"/>
          </a:p>
        </p:txBody>
      </p:sp>
      <p:sp>
        <p:nvSpPr>
          <p:cNvPr id="8" name="TextBox 7"/>
          <p:cNvSpPr txBox="1"/>
          <p:nvPr/>
        </p:nvSpPr>
        <p:spPr>
          <a:xfrm>
            <a:off x="457200" y="533400"/>
            <a:ext cx="8229600" cy="5632311"/>
          </a:xfrm>
          <a:prstGeom prst="rect">
            <a:avLst/>
          </a:prstGeom>
          <a:noFill/>
        </p:spPr>
        <p:txBody>
          <a:bodyPr wrap="square" rtlCol="0">
            <a:spAutoFit/>
          </a:bodyPr>
          <a:lstStyle/>
          <a:p>
            <a:r>
              <a:rPr lang="en-US" sz="3600" dirty="0"/>
              <a:t>“He took upon Himself the nature of Satan.”</a:t>
            </a:r>
          </a:p>
          <a:p>
            <a:r>
              <a:rPr lang="en-US" sz="3600" dirty="0"/>
              <a:t>“Spiritual death </a:t>
            </a:r>
            <a:r>
              <a:rPr lang="en-US" sz="3600" dirty="0" smtClean="0"/>
              <a:t>means</a:t>
            </a:r>
          </a:p>
          <a:p>
            <a:r>
              <a:rPr lang="en-US" sz="3600" dirty="0" smtClean="0"/>
              <a:t>something </a:t>
            </a:r>
            <a:r>
              <a:rPr lang="en-US" sz="3600" dirty="0"/>
              <a:t>more </a:t>
            </a:r>
            <a:r>
              <a:rPr lang="en-US" sz="3600" dirty="0" smtClean="0"/>
              <a:t>than</a:t>
            </a:r>
          </a:p>
          <a:p>
            <a:r>
              <a:rPr lang="en-US" sz="3600" dirty="0" smtClean="0"/>
              <a:t>separation </a:t>
            </a:r>
            <a:r>
              <a:rPr lang="en-US" sz="3600" dirty="0"/>
              <a:t>from </a:t>
            </a:r>
            <a:r>
              <a:rPr lang="en-US" sz="3600" dirty="0" smtClean="0"/>
              <a:t>God.</a:t>
            </a:r>
          </a:p>
          <a:p>
            <a:r>
              <a:rPr lang="en-US" sz="3600" dirty="0" smtClean="0"/>
              <a:t>Spiritual </a:t>
            </a:r>
            <a:r>
              <a:rPr lang="en-US" sz="3600" dirty="0"/>
              <a:t>death </a:t>
            </a:r>
            <a:r>
              <a:rPr lang="en-US" sz="3600" dirty="0" smtClean="0"/>
              <a:t>also</a:t>
            </a:r>
          </a:p>
          <a:p>
            <a:r>
              <a:rPr lang="en-US" sz="3600" dirty="0" smtClean="0"/>
              <a:t>means </a:t>
            </a:r>
            <a:r>
              <a:rPr lang="en-US" sz="3600" dirty="0"/>
              <a:t>having </a:t>
            </a:r>
            <a:r>
              <a:rPr lang="en-US" sz="3600" dirty="0" smtClean="0"/>
              <a:t>Satan’s</a:t>
            </a:r>
          </a:p>
          <a:p>
            <a:r>
              <a:rPr lang="en-US" sz="3600" dirty="0" smtClean="0"/>
              <a:t>Nature … Jesus </a:t>
            </a:r>
            <a:r>
              <a:rPr lang="en-US" sz="3600" dirty="0"/>
              <a:t>tasted death–spiritual death–for every man.”</a:t>
            </a:r>
          </a:p>
          <a:p>
            <a:r>
              <a:rPr lang="en-US" sz="3600" dirty="0"/>
              <a:t> </a:t>
            </a:r>
          </a:p>
        </p:txBody>
      </p:sp>
    </p:spTree>
    <p:extLst>
      <p:ext uri="{BB962C8B-B14F-4D97-AF65-F5344CB8AC3E}">
        <p14:creationId xmlns:p14="http://schemas.microsoft.com/office/powerpoint/2010/main" val="3037580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632033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457200" y="3352800"/>
            <a:ext cx="8229600" cy="1754326"/>
          </a:xfrm>
          <a:prstGeom prst="rect">
            <a:avLst/>
          </a:prstGeom>
          <a:noFill/>
        </p:spPr>
        <p:txBody>
          <a:bodyPr wrap="square" rtlCol="0">
            <a:spAutoFit/>
          </a:bodyPr>
          <a:lstStyle/>
          <a:p>
            <a:r>
              <a:rPr lang="en-US" sz="3600" dirty="0" smtClean="0"/>
              <a:t>Women were originally</a:t>
            </a:r>
          </a:p>
          <a:p>
            <a:r>
              <a:rPr lang="en-US" sz="3600" dirty="0" smtClean="0"/>
              <a:t>intended to give birth</a:t>
            </a:r>
          </a:p>
          <a:p>
            <a:r>
              <a:rPr lang="en-US" sz="3600" dirty="0" smtClean="0"/>
              <a:t>from their sides</a:t>
            </a:r>
            <a:endParaRPr lang="en-US" sz="3600" dirty="0"/>
          </a:p>
        </p:txBody>
      </p:sp>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13" name="TextBox 12"/>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4" name="TextBox 13"/>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457200" y="533400"/>
            <a:ext cx="8229600" cy="1754326"/>
          </a:xfrm>
          <a:prstGeom prst="rect">
            <a:avLst/>
          </a:prstGeom>
          <a:noFill/>
        </p:spPr>
        <p:txBody>
          <a:bodyPr wrap="square" rtlCol="0">
            <a:spAutoFit/>
          </a:bodyPr>
          <a:lstStyle/>
          <a:p>
            <a:r>
              <a:rPr lang="en-US" sz="3600" dirty="0"/>
              <a:t>Claims to have a video of Jesus walking around in one of </a:t>
            </a:r>
            <a:r>
              <a:rPr lang="en-US" sz="3600" dirty="0" smtClean="0"/>
              <a:t>his</a:t>
            </a:r>
          </a:p>
          <a:p>
            <a:r>
              <a:rPr lang="en-US" sz="3600" dirty="0" smtClean="0"/>
              <a:t>meetings</a:t>
            </a:r>
            <a:endParaRPr lang="en-US" sz="3600" dirty="0"/>
          </a:p>
        </p:txBody>
      </p:sp>
      <p:pic>
        <p:nvPicPr>
          <p:cNvPr id="23554" name="Picture 2" descr="http://www.discerningtheworld.com/images/wpi/BennyHin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23619">
            <a:off x="5274294" y="1673727"/>
            <a:ext cx="3457575" cy="2685385"/>
          </a:xfrm>
          <a:prstGeom prst="rect">
            <a:avLst/>
          </a:prstGeom>
          <a:noFill/>
          <a:effectLst>
            <a:outerShdw blurRad="127000" dist="254000" dir="7800000" algn="t"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5000" y="4343400"/>
            <a:ext cx="2855801"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Benny </a:t>
            </a:r>
            <a:r>
              <a:rPr lang="en-US" sz="2400" dirty="0" err="1" smtClean="0">
                <a:effectLst>
                  <a:outerShdw blurRad="38100" dist="38100" dir="2700000" algn="tl">
                    <a:srgbClr val="000000">
                      <a:alpha val="43137"/>
                    </a:srgbClr>
                  </a:outerShdw>
                </a:effectLst>
              </a:rPr>
              <a:t>Hinn</a:t>
            </a:r>
            <a:endParaRPr lang="en-US" sz="2400" dirty="0" smtClean="0">
              <a:effectLst>
                <a:outerShdw blurRad="38100" dist="38100" dir="2700000" algn="tl">
                  <a:srgbClr val="000000">
                    <a:alpha val="43137"/>
                  </a:srgbClr>
                </a:outerShdw>
              </a:effectLst>
            </a:endParaRPr>
          </a:p>
        </p:txBody>
      </p:sp>
      <p:sp>
        <p:nvSpPr>
          <p:cNvPr id="9" name="TextBox 8"/>
          <p:cNvSpPr txBox="1"/>
          <p:nvPr/>
        </p:nvSpPr>
        <p:spPr>
          <a:xfrm>
            <a:off x="457200" y="2272985"/>
            <a:ext cx="8229600" cy="1200329"/>
          </a:xfrm>
          <a:prstGeom prst="rect">
            <a:avLst/>
          </a:prstGeom>
          <a:noFill/>
        </p:spPr>
        <p:txBody>
          <a:bodyPr wrap="square" rtlCol="0">
            <a:spAutoFit/>
          </a:bodyPr>
          <a:lstStyle/>
          <a:p>
            <a:r>
              <a:rPr lang="en-US" sz="3600" dirty="0" smtClean="0"/>
              <a:t>Godhead exists in 9</a:t>
            </a:r>
          </a:p>
          <a:p>
            <a:r>
              <a:rPr lang="en-US" sz="3600" dirty="0" smtClean="0"/>
              <a:t>Persons</a:t>
            </a:r>
            <a:endParaRPr lang="en-US" sz="3600" dirty="0"/>
          </a:p>
        </p:txBody>
      </p:sp>
    </p:spTree>
    <p:extLst>
      <p:ext uri="{BB962C8B-B14F-4D97-AF65-F5344CB8AC3E}">
        <p14:creationId xmlns:p14="http://schemas.microsoft.com/office/powerpoint/2010/main" val="2605419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9" presetClass="emph" presetSubtype="0" grpId="1" nodeType="afterEffect">
                                  <p:stCondLst>
                                    <p:cond delay="0"/>
                                  </p:stCondLst>
                                  <p:childTnLst>
                                    <p:set>
                                      <p:cBhvr rctx="PPT">
                                        <p:cTn id="23" dur="indefinite"/>
                                        <p:tgtEl>
                                          <p:spTgt spid="8"/>
                                        </p:tgtEl>
                                        <p:attrNameLst>
                                          <p:attrName>style.opacity</p:attrName>
                                        </p:attrNameLst>
                                      </p:cBhvr>
                                      <p:to>
                                        <p:strVal val="0.5"/>
                                      </p:to>
                                    </p:set>
                                    <p:animEffect filter="image" prLst="opacity: 0.5">
                                      <p:cBhvr rctx="IE">
                                        <p:cTn id="24" dur="indefinite"/>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500"/>
                            </p:stCondLst>
                            <p:childTnLst>
                              <p:par>
                                <p:cTn id="31" presetID="9" presetClass="emph" presetSubtype="0" grpId="1" nodeType="after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8" grpId="1"/>
      <p:bldP spid="3" grpId="0"/>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2308324"/>
          </a:xfrm>
          <a:prstGeom prst="rect">
            <a:avLst/>
          </a:prstGeom>
          <a:noFill/>
        </p:spPr>
        <p:txBody>
          <a:bodyPr wrap="square" rtlCol="0">
            <a:spAutoFit/>
          </a:bodyPr>
          <a:lstStyle/>
          <a:p>
            <a:r>
              <a:rPr lang="en-US" sz="3600" dirty="0"/>
              <a:t>Rom. </a:t>
            </a:r>
            <a:r>
              <a:rPr lang="en-US" sz="3600" dirty="0" smtClean="0"/>
              <a:t>10.8 </a:t>
            </a:r>
            <a:r>
              <a:rPr lang="en-US" sz="3600" dirty="0"/>
              <a:t>~ </a:t>
            </a:r>
            <a:r>
              <a:rPr lang="en-US" sz="3600" dirty="0">
                <a:solidFill>
                  <a:srgbClr val="FFFF00"/>
                </a:solidFill>
              </a:rPr>
              <a:t>But what does it say? </a:t>
            </a:r>
            <a:r>
              <a:rPr lang="en-US" sz="3600" dirty="0" smtClean="0">
                <a:solidFill>
                  <a:srgbClr val="FFFF00"/>
                </a:solidFill>
              </a:rPr>
              <a:t>“The </a:t>
            </a:r>
            <a:r>
              <a:rPr lang="en-US" sz="3600" dirty="0">
                <a:solidFill>
                  <a:srgbClr val="FFFF00"/>
                </a:solidFill>
              </a:rPr>
              <a:t>word is near you, in your mouth and in your heart" (that is, the word of faith which we preach)</a:t>
            </a:r>
          </a:p>
        </p:txBody>
      </p:sp>
      <p:sp>
        <p:nvSpPr>
          <p:cNvPr id="12" name="Oval 11"/>
          <p:cNvSpPr/>
          <p:nvPr/>
        </p:nvSpPr>
        <p:spPr>
          <a:xfrm>
            <a:off x="4312355" y="1623617"/>
            <a:ext cx="3851504" cy="66450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4" name="TextBox 13"/>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083187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457200"/>
            <a:ext cx="8255726" cy="5016758"/>
          </a:xfrm>
          <a:prstGeom prst="rect">
            <a:avLst/>
          </a:prstGeom>
          <a:noFill/>
        </p:spPr>
        <p:txBody>
          <a:bodyPr wrap="square" rtlCol="0">
            <a:spAutoFit/>
          </a:bodyPr>
          <a:lstStyle/>
          <a:p>
            <a:r>
              <a:rPr lang="en-US" sz="3200" dirty="0" smtClean="0">
                <a:solidFill>
                  <a:srgbClr val="FFFF00"/>
                </a:solidFill>
              </a:rPr>
              <a:t>Benny </a:t>
            </a:r>
            <a:r>
              <a:rPr lang="en-US" sz="3200" dirty="0" err="1" smtClean="0">
                <a:solidFill>
                  <a:srgbClr val="FFFF00"/>
                </a:solidFill>
              </a:rPr>
              <a:t>Hinn</a:t>
            </a:r>
            <a:r>
              <a:rPr lang="en-US" sz="3200" dirty="0" smtClean="0">
                <a:solidFill>
                  <a:srgbClr val="FFFF00"/>
                </a:solidFill>
              </a:rPr>
              <a:t>~ </a:t>
            </a:r>
            <a:r>
              <a:rPr lang="en-US" sz="3200" dirty="0" smtClean="0"/>
              <a:t>“My</a:t>
            </a:r>
            <a:r>
              <a:rPr lang="en-US" sz="3200" dirty="0"/>
              <a:t>, you know, whoosh! The Holy Ghost is just showing me some stuff, I'm getting dizzy! I'm telling you the truth - it's, it's just heavy right now on me … He's </a:t>
            </a:r>
            <a:r>
              <a:rPr lang="en-US" sz="3200" dirty="0">
                <a:solidFill>
                  <a:srgbClr val="FFFF00"/>
                </a:solidFill>
              </a:rPr>
              <a:t>[referring to Jesus] </a:t>
            </a:r>
            <a:r>
              <a:rPr lang="en-US" sz="3200" dirty="0"/>
              <a:t>in the underworld now. God isn't there, and the Bible says He was begotten. Do you know what the word begotten means? It means reborn. Do you want another shocker? Have you been begotten? So was He. Don't let </a:t>
            </a:r>
            <a:r>
              <a:rPr lang="en-US" sz="3200" dirty="0" smtClean="0"/>
              <a:t>anyone</a:t>
            </a:r>
            <a:endParaRPr lang="en-US" sz="3200" dirty="0"/>
          </a:p>
        </p:txBody>
      </p:sp>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705950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457200"/>
            <a:ext cx="8255726" cy="3539430"/>
          </a:xfrm>
          <a:prstGeom prst="rect">
            <a:avLst/>
          </a:prstGeom>
          <a:noFill/>
        </p:spPr>
        <p:txBody>
          <a:bodyPr wrap="square" rtlCol="0">
            <a:spAutoFit/>
          </a:bodyPr>
          <a:lstStyle/>
          <a:p>
            <a:r>
              <a:rPr lang="en-US" sz="3200" dirty="0"/>
              <a:t>deceive you. Jesus was reborn. You say, ‘What are you talking about?’ He was reborn, He had to be reborn … If He was not reborn, I could not be reborn. Jesus was born again … How can I face Jesus and say, ‘Jesus, you went through everything I've gone through, except the new birth?’"</a:t>
            </a:r>
            <a:endParaRPr lang="en-US" sz="3200" dirty="0"/>
          </a:p>
        </p:txBody>
      </p:sp>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14259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091488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604" name="Picture 4" descr="joyce meyer fpzqm Joyce Meyer Plastic Surg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1895">
            <a:off x="5561888" y="1668459"/>
            <a:ext cx="3317908" cy="2842994"/>
          </a:xfrm>
          <a:prstGeom prst="rect">
            <a:avLst/>
          </a:prstGeom>
          <a:noFill/>
          <a:effectLst>
            <a:outerShdw blurRad="127000" dist="254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 y="3352800"/>
            <a:ext cx="8229600" cy="1754326"/>
          </a:xfrm>
          <a:prstGeom prst="rect">
            <a:avLst/>
          </a:prstGeom>
          <a:noFill/>
        </p:spPr>
        <p:txBody>
          <a:bodyPr wrap="square" rtlCol="0">
            <a:spAutoFit/>
          </a:bodyPr>
          <a:lstStyle/>
          <a:p>
            <a:r>
              <a:rPr lang="en-US" sz="3600" dirty="0" smtClean="0"/>
              <a:t>Applauded for teach-</a:t>
            </a:r>
          </a:p>
          <a:p>
            <a:r>
              <a:rPr lang="en-US" sz="3600" dirty="0" err="1" smtClean="0"/>
              <a:t>ings</a:t>
            </a:r>
            <a:r>
              <a:rPr lang="en-US" sz="3600" dirty="0" smtClean="0"/>
              <a:t> on women’s</a:t>
            </a:r>
          </a:p>
          <a:p>
            <a:r>
              <a:rPr lang="en-US" sz="3600" dirty="0" smtClean="0"/>
              <a:t>issues</a:t>
            </a:r>
            <a:endParaRPr lang="en-US" sz="3600" dirty="0"/>
          </a:p>
        </p:txBody>
      </p:sp>
      <p:pic>
        <p:nvPicPr>
          <p:cNvPr id="2" name="Picture 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13" name="TextBox 12"/>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4" name="TextBox 13"/>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457200" y="511366"/>
            <a:ext cx="8229600" cy="1200329"/>
          </a:xfrm>
          <a:prstGeom prst="rect">
            <a:avLst/>
          </a:prstGeom>
          <a:noFill/>
        </p:spPr>
        <p:txBody>
          <a:bodyPr wrap="square" rtlCol="0">
            <a:spAutoFit/>
          </a:bodyPr>
          <a:lstStyle/>
          <a:p>
            <a:r>
              <a:rPr lang="en-US" sz="3600" dirty="0" smtClean="0"/>
              <a:t>Generally, a positive and uplifting message</a:t>
            </a:r>
            <a:endParaRPr lang="en-US" sz="3600" dirty="0"/>
          </a:p>
        </p:txBody>
      </p:sp>
      <p:sp>
        <p:nvSpPr>
          <p:cNvPr id="9" name="TextBox 8"/>
          <p:cNvSpPr txBox="1"/>
          <p:nvPr/>
        </p:nvSpPr>
        <p:spPr>
          <a:xfrm>
            <a:off x="457200" y="1676400"/>
            <a:ext cx="5105400" cy="1754326"/>
          </a:xfrm>
          <a:prstGeom prst="rect">
            <a:avLst/>
          </a:prstGeom>
          <a:noFill/>
        </p:spPr>
        <p:txBody>
          <a:bodyPr wrap="square" rtlCol="0">
            <a:spAutoFit/>
          </a:bodyPr>
          <a:lstStyle/>
          <a:p>
            <a:r>
              <a:rPr lang="en-US" sz="3600" dirty="0" smtClean="0"/>
              <a:t>Addresses sin as sin</a:t>
            </a:r>
          </a:p>
          <a:p>
            <a:r>
              <a:rPr lang="en-US" sz="3600" dirty="0" smtClean="0"/>
              <a:t>and teaches servant-</a:t>
            </a:r>
          </a:p>
          <a:p>
            <a:r>
              <a:rPr lang="en-US" sz="3600" dirty="0" smtClean="0"/>
              <a:t>hood</a:t>
            </a:r>
            <a:endParaRPr lang="en-US" sz="3600" dirty="0"/>
          </a:p>
        </p:txBody>
      </p:sp>
      <p:sp>
        <p:nvSpPr>
          <p:cNvPr id="3" name="TextBox 2"/>
          <p:cNvSpPr txBox="1"/>
          <p:nvPr/>
        </p:nvSpPr>
        <p:spPr>
          <a:xfrm>
            <a:off x="5715000" y="4343400"/>
            <a:ext cx="2855801"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Joyce Meyer</a:t>
            </a:r>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4371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500"/>
                                        <p:tgtEl>
                                          <p:spTgt spid="256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9" presetClass="emph" presetSubtype="0" grpId="1" nodeType="afterEffect">
                                  <p:stCondLst>
                                    <p:cond delay="0"/>
                                  </p:stCondLst>
                                  <p:childTnLst>
                                    <p:set>
                                      <p:cBhvr rctx="PPT">
                                        <p:cTn id="23" dur="indefinite"/>
                                        <p:tgtEl>
                                          <p:spTgt spid="8"/>
                                        </p:tgtEl>
                                        <p:attrNameLst>
                                          <p:attrName>style.opacity</p:attrName>
                                        </p:attrNameLst>
                                      </p:cBhvr>
                                      <p:to>
                                        <p:strVal val="0.5"/>
                                      </p:to>
                                    </p:set>
                                    <p:animEffect filter="image" prLst="opacity: 0.5">
                                      <p:cBhvr rctx="IE">
                                        <p:cTn id="24" dur="indefinite"/>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500"/>
                            </p:stCondLst>
                            <p:childTnLst>
                              <p:par>
                                <p:cTn id="31" presetID="9" presetClass="emph" presetSubtype="0" grpId="1" nodeType="after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8" grpId="1"/>
      <p:bldP spid="9" grpId="0"/>
      <p:bldP spid="9" grpId="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457200"/>
            <a:ext cx="8255726" cy="3970318"/>
          </a:xfrm>
          <a:prstGeom prst="rect">
            <a:avLst/>
          </a:prstGeom>
          <a:noFill/>
        </p:spPr>
        <p:txBody>
          <a:bodyPr wrap="square" rtlCol="0">
            <a:spAutoFit/>
          </a:bodyPr>
          <a:lstStyle/>
          <a:p>
            <a:r>
              <a:rPr lang="en-US" sz="3600" dirty="0" smtClean="0">
                <a:solidFill>
                  <a:srgbClr val="FFFF00"/>
                </a:solidFill>
              </a:rPr>
              <a:t>Joyce Meyer ~ </a:t>
            </a:r>
            <a:r>
              <a:rPr lang="en-US" sz="3600" dirty="0" smtClean="0"/>
              <a:t>“He </a:t>
            </a:r>
            <a:r>
              <a:rPr lang="en-US" sz="3600" dirty="0"/>
              <a:t>could have helped himself up until the point where he said I commend my spirit into your hands, at that point he couldn’t do nothing for himself anymore. He had become sin, </a:t>
            </a:r>
            <a:r>
              <a:rPr lang="en-US" sz="3600" dirty="0"/>
              <a:t>he was no longer the Son of God. He was sin." </a:t>
            </a:r>
            <a:endParaRPr lang="en-US" sz="3600" dirty="0"/>
          </a:p>
        </p:txBody>
      </p:sp>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525915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457200"/>
            <a:ext cx="8255726" cy="3970318"/>
          </a:xfrm>
          <a:prstGeom prst="rect">
            <a:avLst/>
          </a:prstGeom>
          <a:noFill/>
        </p:spPr>
        <p:txBody>
          <a:bodyPr wrap="square" rtlCol="0">
            <a:spAutoFit/>
          </a:bodyPr>
          <a:lstStyle/>
          <a:p>
            <a:r>
              <a:rPr lang="en-US" sz="3600" dirty="0" smtClean="0">
                <a:solidFill>
                  <a:srgbClr val="FFFF00"/>
                </a:solidFill>
              </a:rPr>
              <a:t>Joyce Meyer ~ </a:t>
            </a:r>
            <a:r>
              <a:rPr lang="en-US" sz="3600" dirty="0" smtClean="0"/>
              <a:t>“He </a:t>
            </a:r>
            <a:r>
              <a:rPr lang="en-US" sz="3600" dirty="0"/>
              <a:t>became our sacrifice and died on the cross. He did not stay dead. He was in the grave three days. During that time he entered hell, where you and I deserve to go (legally) because of our sin. He paid the price there.”</a:t>
            </a:r>
          </a:p>
        </p:txBody>
      </p:sp>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762826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457200"/>
            <a:ext cx="8255726" cy="2308324"/>
          </a:xfrm>
          <a:prstGeom prst="rect">
            <a:avLst/>
          </a:prstGeom>
          <a:noFill/>
        </p:spPr>
        <p:txBody>
          <a:bodyPr wrap="square" rtlCol="0">
            <a:spAutoFit/>
          </a:bodyPr>
          <a:lstStyle/>
          <a:p>
            <a:r>
              <a:rPr lang="en-US" sz="3600" dirty="0" smtClean="0">
                <a:solidFill>
                  <a:srgbClr val="FFFF00"/>
                </a:solidFill>
              </a:rPr>
              <a:t>Joyce Meyer ~ </a:t>
            </a:r>
            <a:r>
              <a:rPr lang="en-US" sz="3600" dirty="0" smtClean="0"/>
              <a:t>“His </a:t>
            </a:r>
            <a:r>
              <a:rPr lang="en-US" sz="3600" dirty="0"/>
              <a:t>spirit went to hell because that is where we deserve to go . . . There is no hope of anyone going to heaven unless they believe this truth.</a:t>
            </a:r>
            <a:r>
              <a:rPr lang="en-US" sz="3600" dirty="0"/>
              <a:t>" </a:t>
            </a:r>
            <a:endParaRPr lang="en-US" sz="3600" dirty="0"/>
          </a:p>
        </p:txBody>
      </p:sp>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031135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457200"/>
            <a:ext cx="8255726" cy="4524315"/>
          </a:xfrm>
          <a:prstGeom prst="rect">
            <a:avLst/>
          </a:prstGeom>
          <a:noFill/>
        </p:spPr>
        <p:txBody>
          <a:bodyPr wrap="square" rtlCol="0">
            <a:spAutoFit/>
          </a:bodyPr>
          <a:lstStyle/>
          <a:p>
            <a:r>
              <a:rPr lang="en-US" sz="3600" dirty="0" smtClean="0">
                <a:solidFill>
                  <a:srgbClr val="FFFF00"/>
                </a:solidFill>
              </a:rPr>
              <a:t>Joyce Meyer (on Revelation Knowledge) </a:t>
            </a:r>
            <a:r>
              <a:rPr lang="en-US" sz="3600" dirty="0">
                <a:solidFill>
                  <a:srgbClr val="FFFF00"/>
                </a:solidFill>
              </a:rPr>
              <a:t>~ </a:t>
            </a:r>
            <a:r>
              <a:rPr lang="en-US" sz="3600" dirty="0"/>
              <a:t>“The Bible can’t even find any way to explain this. Not really. That is why you have got to get it by revelation. There are no words to explain what I am telling you. I have got to just trust God that he is putting it into your spirit like he put it into mine.”</a:t>
            </a:r>
          </a:p>
        </p:txBody>
      </p:sp>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61631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316957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13" name="TextBox 12"/>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4" name="TextBox 13"/>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457200" y="533400"/>
            <a:ext cx="8229600" cy="2308324"/>
          </a:xfrm>
          <a:prstGeom prst="rect">
            <a:avLst/>
          </a:prstGeom>
          <a:noFill/>
        </p:spPr>
        <p:txBody>
          <a:bodyPr wrap="square" rtlCol="0">
            <a:spAutoFit/>
          </a:bodyPr>
          <a:lstStyle/>
          <a:p>
            <a:r>
              <a:rPr lang="en-US" sz="3600" dirty="0" smtClean="0">
                <a:solidFill>
                  <a:srgbClr val="FFFF00"/>
                </a:solidFill>
              </a:rPr>
              <a:t>Kenneth Copeland ~ </a:t>
            </a:r>
            <a:r>
              <a:rPr lang="en-US" sz="3600" dirty="0" smtClean="0"/>
              <a:t>“Pray </a:t>
            </a:r>
            <a:r>
              <a:rPr lang="en-US" sz="3600" dirty="0"/>
              <a:t>to yourself, because I'm in your self and you're in </a:t>
            </a:r>
            <a:r>
              <a:rPr lang="en-US" sz="3600" dirty="0" smtClean="0"/>
              <a:t>My self</a:t>
            </a:r>
            <a:r>
              <a:rPr lang="en-US" sz="3600" dirty="0"/>
              <a:t>. We are one </a:t>
            </a:r>
            <a:r>
              <a:rPr lang="en-US" sz="3600" dirty="0" smtClean="0"/>
              <a:t>Spirit, </a:t>
            </a:r>
            <a:r>
              <a:rPr lang="en-US" sz="3600" dirty="0" err="1" smtClean="0"/>
              <a:t>saith</a:t>
            </a:r>
            <a:r>
              <a:rPr lang="en-US" sz="3600" dirty="0" smtClean="0"/>
              <a:t> </a:t>
            </a:r>
            <a:r>
              <a:rPr lang="en-US" sz="3600" dirty="0"/>
              <a:t>the Lord</a:t>
            </a:r>
            <a:r>
              <a:rPr lang="en-US" sz="3600" dirty="0" smtClean="0"/>
              <a:t>."</a:t>
            </a:r>
            <a:endParaRPr lang="en-US" sz="3600" dirty="0"/>
          </a:p>
        </p:txBody>
      </p:sp>
    </p:spTree>
    <p:extLst>
      <p:ext uri="{BB962C8B-B14F-4D97-AF65-F5344CB8AC3E}">
        <p14:creationId xmlns:p14="http://schemas.microsoft.com/office/powerpoint/2010/main" val="2866597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173253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pic>
        <p:nvPicPr>
          <p:cNvPr id="6" name="CREFLO AT HIS worst">
            <a:hlinkClick r:id="" action="ppaction://media"/>
          </p:cNvPr>
          <p:cNvPicPr>
            <a:picLocks noChangeAspect="1"/>
          </p:cNvPicPr>
          <p:nvPr>
            <a:videoFile r:link="rId1"/>
            <p:extLst>
              <p:ext uri="{DAA4B4D4-6D71-4841-9C94-3DE7FCFB9230}">
                <p14:media xmlns:p14="http://schemas.microsoft.com/office/powerpoint/2010/main" r:embed="rId2">
                  <p14:trim st="9273" end="12083"/>
                  <p14:fade in="1500" out="2750"/>
                </p14:media>
              </p:ext>
            </p:extLst>
          </p:nvPr>
        </p:nvPicPr>
        <p:blipFill>
          <a:blip r:embed="rId6"/>
          <a:stretch>
            <a:fillRect/>
          </a:stretch>
        </p:blipFill>
        <p:spPr>
          <a:xfrm>
            <a:off x="1087238" y="990600"/>
            <a:ext cx="6969524" cy="3927067"/>
          </a:xfrm>
          <a:prstGeom prst="rect">
            <a:avLst/>
          </a:prstGeom>
        </p:spPr>
      </p:pic>
      <p:sp>
        <p:nvSpPr>
          <p:cNvPr id="7" name="TextBox 6"/>
          <p:cNvSpPr txBox="1"/>
          <p:nvPr/>
        </p:nvSpPr>
        <p:spPr>
          <a:xfrm>
            <a:off x="1773614" y="2514600"/>
            <a:ext cx="5672973"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Dog give birth to dogs</a:t>
            </a:r>
            <a:endParaRPr lang="en-US" sz="3600" dirty="0" smtClean="0">
              <a:effectLst>
                <a:outerShdw blurRad="38100" dist="38100" dir="2700000" algn="tl">
                  <a:srgbClr val="000000">
                    <a:alpha val="43137"/>
                  </a:srgbClr>
                </a:outerShdw>
              </a:effectLst>
            </a:endParaRPr>
          </a:p>
        </p:txBody>
      </p:sp>
      <p:sp>
        <p:nvSpPr>
          <p:cNvPr id="9" name="TextBox 8"/>
          <p:cNvSpPr txBox="1"/>
          <p:nvPr/>
        </p:nvSpPr>
        <p:spPr>
          <a:xfrm>
            <a:off x="1447800" y="3064891"/>
            <a:ext cx="5672973"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Cows give birth to cows</a:t>
            </a:r>
            <a:endParaRPr lang="en-US" sz="3600" dirty="0" smtClean="0">
              <a:effectLst>
                <a:outerShdw blurRad="38100" dist="38100" dir="2700000" algn="tl">
                  <a:srgbClr val="000000">
                    <a:alpha val="43137"/>
                  </a:srgbClr>
                </a:outerShdw>
              </a:effectLst>
            </a:endParaRPr>
          </a:p>
        </p:txBody>
      </p:sp>
      <p:sp>
        <p:nvSpPr>
          <p:cNvPr id="10" name="TextBox 9"/>
          <p:cNvSpPr txBox="1"/>
          <p:nvPr/>
        </p:nvSpPr>
        <p:spPr>
          <a:xfrm>
            <a:off x="2023227" y="3620869"/>
            <a:ext cx="5672973"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Fish give birth to fishes</a:t>
            </a:r>
            <a:endParaRPr lang="en-US" sz="3600" dirty="0" smtClean="0">
              <a:effectLst>
                <a:outerShdw blurRad="38100" dist="38100" dir="2700000" algn="tl">
                  <a:srgbClr val="000000">
                    <a:alpha val="43137"/>
                  </a:srgbClr>
                </a:outerShdw>
              </a:effectLst>
            </a:endParaRPr>
          </a:p>
        </p:txBody>
      </p:sp>
      <p:sp>
        <p:nvSpPr>
          <p:cNvPr id="11" name="TextBox 10"/>
          <p:cNvSpPr txBox="1"/>
          <p:nvPr/>
        </p:nvSpPr>
        <p:spPr>
          <a:xfrm>
            <a:off x="2480427" y="4230469"/>
            <a:ext cx="5672973"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Flesh gives birth to flesh</a:t>
            </a:r>
            <a:endParaRPr lang="en-US" sz="3600" dirty="0" smtClean="0">
              <a:effectLst>
                <a:outerShdw blurRad="38100" dist="38100" dir="2700000" algn="tl">
                  <a:srgbClr val="000000">
                    <a:alpha val="43137"/>
                  </a:srgbClr>
                </a:outerShdw>
              </a:effectLst>
            </a:endParaRPr>
          </a:p>
        </p:txBody>
      </p:sp>
      <p:sp>
        <p:nvSpPr>
          <p:cNvPr id="12" name="TextBox 11"/>
          <p:cNvSpPr txBox="1"/>
          <p:nvPr/>
        </p:nvSpPr>
        <p:spPr>
          <a:xfrm>
            <a:off x="680123" y="4840069"/>
            <a:ext cx="8012354" cy="646331"/>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rPr>
              <a:t>And God gives birth to gods</a:t>
            </a:r>
            <a:endParaRPr lang="en-US" sz="3600" dirty="0" smtClean="0">
              <a:effectLst>
                <a:outerShdw blurRad="38100" dist="38100" dir="2700000" algn="tl">
                  <a:srgbClr val="000000">
                    <a:alpha val="43137"/>
                  </a:srgbClr>
                </a:outerShdw>
              </a:effectLst>
            </a:endParaRPr>
          </a:p>
        </p:txBody>
      </p:sp>
      <p:sp>
        <p:nvSpPr>
          <p:cNvPr id="13" name="TextBox 12"/>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14" name="TextBox 13"/>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932924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 presetClass="mediacall" presetSubtype="0" fill="hold" nodeType="withEffect">
                                  <p:stCondLst>
                                    <p:cond delay="0"/>
                                  </p:stCondLst>
                                  <p:childTnLst>
                                    <p:cmd type="call" cmd="playFrom(0.0)">
                                      <p:cBhvr>
                                        <p:cTn id="9" dur="41779" fill="hold"/>
                                        <p:tgtEl>
                                          <p:spTgt spid="6"/>
                                        </p:tgtEl>
                                      </p:cBhvr>
                                    </p:cmd>
                                  </p:childTnLst>
                                </p:cTn>
                              </p:par>
                              <p:par>
                                <p:cTn id="10" presetID="10" presetClass="entr" presetSubtype="0" fill="hold" grpId="0" nodeType="withEffect">
                                  <p:stCondLst>
                                    <p:cond delay="7000"/>
                                  </p:stCondLst>
                                  <p:iterate type="wd">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grpId="0" nodeType="withEffect">
                                  <p:stCondLst>
                                    <p:cond delay="13000"/>
                                  </p:stCondLst>
                                  <p:iterate type="wd">
                                    <p:tmPct val="10000"/>
                                  </p:iterate>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xit" presetSubtype="0" fill="hold" grpId="1" nodeType="withEffect">
                                  <p:stCondLst>
                                    <p:cond delay="14000"/>
                                  </p:stCondLst>
                                  <p:iterate type="wd">
                                    <p:tmPct val="0"/>
                                  </p:iterate>
                                  <p:childTnLst>
                                    <p:animEffect transition="out" filter="fad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18000"/>
                                  </p:stCondLst>
                                  <p:iterate type="wd">
                                    <p:tmPct val="10000"/>
                                  </p:iterate>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xit" presetSubtype="0" fill="hold" grpId="1" nodeType="withEffect">
                                  <p:stCondLst>
                                    <p:cond delay="19000"/>
                                  </p:stCondLst>
                                  <p:iterate type="wd">
                                    <p:tmPct val="0"/>
                                  </p:iterate>
                                  <p:childTnLst>
                                    <p:animEffect transition="out" filter="fade">
                                      <p:cBhvr>
                                        <p:cTn id="23" dur="2000"/>
                                        <p:tgtEl>
                                          <p:spTgt spid="9"/>
                                        </p:tgtEl>
                                      </p:cBhvr>
                                    </p:animEffect>
                                    <p:set>
                                      <p:cBhvr>
                                        <p:cTn id="24" dur="1" fill="hold">
                                          <p:stCondLst>
                                            <p:cond delay="1999"/>
                                          </p:stCondLst>
                                        </p:cTn>
                                        <p:tgtEl>
                                          <p:spTgt spid="9"/>
                                        </p:tgtEl>
                                        <p:attrNameLst>
                                          <p:attrName>style.visibility</p:attrName>
                                        </p:attrNameLst>
                                      </p:cBhvr>
                                      <p:to>
                                        <p:strVal val="hidden"/>
                                      </p:to>
                                    </p:set>
                                  </p:childTnLst>
                                </p:cTn>
                              </p:par>
                              <p:par>
                                <p:cTn id="25" presetID="10" presetClass="entr" presetSubtype="0" fill="hold" grpId="0" nodeType="withEffect">
                                  <p:stCondLst>
                                    <p:cond delay="26000"/>
                                  </p:stCondLst>
                                  <p:iterate type="wd">
                                    <p:tmPct val="10000"/>
                                  </p:iterate>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xit" presetSubtype="0" fill="hold" grpId="1" nodeType="withEffect">
                                  <p:stCondLst>
                                    <p:cond delay="27000"/>
                                  </p:stCondLst>
                                  <p:iterate type="wd">
                                    <p:tmPct val="0"/>
                                  </p:iterate>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ntr" presetSubtype="0" fill="hold" grpId="0" nodeType="withEffect">
                                  <p:stCondLst>
                                    <p:cond delay="32000"/>
                                  </p:stCondLst>
                                  <p:iterate type="wd">
                                    <p:tmPct val="10000"/>
                                  </p:iterate>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par>
                                <p:cTn id="34" presetID="10" presetClass="exit" presetSubtype="0" fill="hold" grpId="1" nodeType="withEffect">
                                  <p:stCondLst>
                                    <p:cond delay="32000"/>
                                  </p:stCondLst>
                                  <p:iterate type="wd">
                                    <p:tmPct val="0"/>
                                  </p:iterate>
                                  <p:childTnLst>
                                    <p:animEffect transition="out" filter="fade">
                                      <p:cBhvr>
                                        <p:cTn id="35" dur="2000"/>
                                        <p:tgtEl>
                                          <p:spTgt spid="11"/>
                                        </p:tgtEl>
                                      </p:cBhvr>
                                    </p:animEffect>
                                    <p:set>
                                      <p:cBhvr>
                                        <p:cTn id="36" dur="1" fill="hold">
                                          <p:stCondLst>
                                            <p:cond delay="1999"/>
                                          </p:stCondLst>
                                        </p:cTn>
                                        <p:tgtEl>
                                          <p:spTgt spid="11"/>
                                        </p:tgtEl>
                                        <p:attrNameLst>
                                          <p:attrName>style.visibility</p:attrName>
                                        </p:attrNameLst>
                                      </p:cBhvr>
                                      <p:to>
                                        <p:strVal val="hidden"/>
                                      </p:to>
                                    </p:set>
                                  </p:childTnLst>
                                </p:cTn>
                              </p:par>
                              <p:par>
                                <p:cTn id="37" presetID="64" presetClass="path" presetSubtype="0" accel="50000" decel="50000" fill="hold" grpId="1" nodeType="withEffect">
                                  <p:stCondLst>
                                    <p:cond delay="37000"/>
                                  </p:stCondLst>
                                  <p:iterate type="wd">
                                    <p:tmPct val="0"/>
                                  </p:iterate>
                                  <p:childTnLst>
                                    <p:animMotion origin="layout" path="M 0 0 L 0 -0.25 E" pathEditMode="relative" ptsTypes="">
                                      <p:cBhvr>
                                        <p:cTn id="38"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39" fill="hold" display="0">
                  <p:stCondLst>
                    <p:cond delay="indefinite"/>
                  </p:stCondLst>
                </p:cTn>
                <p:tgtEl>
                  <p:spTgt spid="6"/>
                </p:tgtEl>
              </p:cMediaNode>
            </p:video>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6"/>
                                        </p:tgtEl>
                                      </p:cBhvr>
                                    </p:cmd>
                                  </p:childTnLst>
                                </p:cTn>
                              </p:par>
                            </p:childTnLst>
                          </p:cTn>
                        </p:par>
                        <p:par>
                          <p:cTn id="45" fill="hold">
                            <p:stCondLst>
                              <p:cond delay="0"/>
                            </p:stCondLst>
                            <p:childTnLst>
                              <p:par>
                                <p:cTn id="46" presetID="10" presetClass="exit" presetSubtype="0" fill="hold" nodeType="after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md type="call" cmd="stop">
                                      <p:cBhvr>
                                        <p:cTn id="49" dur="1">
                                          <p:stCondLst>
                                            <p:cond delay="499"/>
                                          </p:stCondLst>
                                        </p:cTn>
                                        <p:tgtEl>
                                          <p:spTgt spid="6"/>
                                        </p:tgtEl>
                                      </p:cBhvr>
                                    </p:cmd>
                                  </p:childTnLst>
                                </p:cTn>
                              </p:par>
                            </p:childTnLst>
                          </p:cTn>
                        </p:par>
                      </p:childTnLst>
                    </p:cTn>
                  </p:par>
                </p:childTnLst>
              </p:cTn>
              <p:nextCondLst>
                <p:cond evt="onClick" delay="0">
                  <p:tgtEl>
                    <p:spTgt spid="6"/>
                  </p:tgtEl>
                </p:cond>
              </p:nextCondLst>
            </p:seq>
          </p:childTnLst>
        </p:cTn>
      </p:par>
    </p:tnLst>
    <p:bldLst>
      <p:bldP spid="7" grpId="0"/>
      <p:bldP spid="7" grpId="1"/>
      <p:bldP spid="9" grpId="0"/>
      <p:bldP spid="9" grpId="1"/>
      <p:bldP spid="10" grpId="0"/>
      <p:bldP spid="10" grpId="1"/>
      <p:bldP spid="11" grpId="0"/>
      <p:bldP spid="11" grpId="1"/>
      <p:bldP spid="12" grpId="0"/>
      <p:bldP spid="12" grpId="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100922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8" name="Rounded Rectangle 57"/>
          <p:cNvSpPr/>
          <p:nvPr/>
        </p:nvSpPr>
        <p:spPr>
          <a:xfrm>
            <a:off x="467138" y="2621844"/>
            <a:ext cx="8171743" cy="874643"/>
          </a:xfrm>
          <a:prstGeom prst="roundRect">
            <a:avLst/>
          </a:prstGeom>
          <a:gradFill flip="none" rotWithShape="1">
            <a:gsLst>
              <a:gs pos="37000">
                <a:srgbClr val="5F799D"/>
              </a:gs>
              <a:gs pos="0">
                <a:schemeClr val="accent5">
                  <a:lumMod val="50000"/>
                </a:schemeClr>
              </a:gs>
              <a:gs pos="57000">
                <a:schemeClr val="accent1">
                  <a:lumMod val="45000"/>
                  <a:lumOff val="55000"/>
                </a:schemeClr>
              </a:gs>
              <a:gs pos="78000">
                <a:schemeClr val="accent1">
                  <a:lumMod val="45000"/>
                  <a:lumOff val="55000"/>
                </a:schemeClr>
              </a:gs>
              <a:gs pos="97000">
                <a:schemeClr val="bg1"/>
              </a:gs>
            </a:gsLst>
            <a:lin ang="0" scaled="1"/>
            <a:tileRect/>
          </a:gradFill>
          <a:ln w="38100">
            <a:solidFill>
              <a:schemeClr val="bg1"/>
            </a:solid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532898" y="533400"/>
            <a:ext cx="1861095" cy="1200329"/>
          </a:xfrm>
          <a:prstGeom prst="rect">
            <a:avLst/>
          </a:prstGeom>
          <a:noFill/>
          <a:ln w="28575">
            <a:solidFill>
              <a:schemeClr val="bg1"/>
            </a:solidFill>
          </a:ln>
        </p:spPr>
        <p:txBody>
          <a:bodyPr wrap="square" rtlCol="0">
            <a:spAutoFit/>
          </a:bodyPr>
          <a:lstStyle/>
          <a:p>
            <a:pPr algn="ctr"/>
            <a:r>
              <a:rPr lang="en-US" sz="2400" dirty="0" smtClean="0"/>
              <a:t>Jesus had to be “born again”</a:t>
            </a:r>
            <a:endParaRPr lang="en-US" sz="2400" dirty="0" smtClean="0"/>
          </a:p>
        </p:txBody>
      </p:sp>
      <p:cxnSp>
        <p:nvCxnSpPr>
          <p:cNvPr id="80" name="Straight Arrow Connector 79"/>
          <p:cNvCxnSpPr>
            <a:stCxn id="79" idx="2"/>
          </p:cNvCxnSpPr>
          <p:nvPr/>
        </p:nvCxnSpPr>
        <p:spPr>
          <a:xfrm flipH="1">
            <a:off x="838200" y="1733729"/>
            <a:ext cx="625246" cy="85707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028822" y="4549057"/>
            <a:ext cx="1676923" cy="1200329"/>
          </a:xfrm>
          <a:prstGeom prst="rect">
            <a:avLst/>
          </a:prstGeom>
          <a:noFill/>
          <a:ln w="28575">
            <a:solidFill>
              <a:schemeClr val="bg1"/>
            </a:solidFill>
          </a:ln>
        </p:spPr>
        <p:txBody>
          <a:bodyPr wrap="square" rtlCol="0">
            <a:spAutoFit/>
          </a:bodyPr>
          <a:lstStyle/>
          <a:p>
            <a:pPr algn="ctr"/>
            <a:r>
              <a:rPr lang="en-US" sz="2400" dirty="0" smtClean="0"/>
              <a:t>“We are ‘little gods’”</a:t>
            </a:r>
            <a:endParaRPr lang="en-US" sz="2400" dirty="0" smtClean="0"/>
          </a:p>
        </p:txBody>
      </p:sp>
      <p:cxnSp>
        <p:nvCxnSpPr>
          <p:cNvPr id="86" name="Straight Arrow Connector 85"/>
          <p:cNvCxnSpPr>
            <a:stCxn id="85" idx="0"/>
          </p:cNvCxnSpPr>
          <p:nvPr/>
        </p:nvCxnSpPr>
        <p:spPr>
          <a:xfrm flipH="1" flipV="1">
            <a:off x="1846970" y="3541643"/>
            <a:ext cx="20314" cy="100741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883413" y="526175"/>
            <a:ext cx="1373822" cy="1200329"/>
          </a:xfrm>
          <a:prstGeom prst="rect">
            <a:avLst/>
          </a:prstGeom>
          <a:noFill/>
          <a:ln w="28575">
            <a:solidFill>
              <a:schemeClr val="bg1"/>
            </a:solidFill>
          </a:ln>
        </p:spPr>
        <p:txBody>
          <a:bodyPr wrap="square" rtlCol="0">
            <a:spAutoFit/>
          </a:bodyPr>
          <a:lstStyle/>
          <a:p>
            <a:pPr algn="ctr"/>
            <a:r>
              <a:rPr lang="en-US" sz="2400" dirty="0" smtClean="0"/>
              <a:t>“I am not sick”</a:t>
            </a:r>
            <a:endParaRPr lang="en-US" sz="2400" dirty="0" smtClean="0"/>
          </a:p>
        </p:txBody>
      </p:sp>
      <p:cxnSp>
        <p:nvCxnSpPr>
          <p:cNvPr id="90" name="Straight Arrow Connector 89"/>
          <p:cNvCxnSpPr>
            <a:stCxn id="89" idx="2"/>
          </p:cNvCxnSpPr>
          <p:nvPr/>
        </p:nvCxnSpPr>
        <p:spPr>
          <a:xfrm>
            <a:off x="3570324" y="1726504"/>
            <a:ext cx="112887" cy="86429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32870" y="4549422"/>
            <a:ext cx="1848730" cy="1200329"/>
          </a:xfrm>
          <a:prstGeom prst="rect">
            <a:avLst/>
          </a:prstGeom>
          <a:noFill/>
          <a:ln w="28575">
            <a:solidFill>
              <a:schemeClr val="bg1"/>
            </a:solidFill>
          </a:ln>
        </p:spPr>
        <p:txBody>
          <a:bodyPr wrap="square" rtlCol="0">
            <a:spAutoFit/>
          </a:bodyPr>
          <a:lstStyle/>
          <a:p>
            <a:pPr algn="ctr"/>
            <a:r>
              <a:rPr lang="en-US" sz="2400" dirty="0" smtClean="0"/>
              <a:t>“If I just had more faith”</a:t>
            </a:r>
            <a:endParaRPr lang="en-US" sz="2400" dirty="0" smtClean="0"/>
          </a:p>
        </p:txBody>
      </p:sp>
      <p:cxnSp>
        <p:nvCxnSpPr>
          <p:cNvPr id="92" name="Straight Arrow Connector 91"/>
          <p:cNvCxnSpPr>
            <a:stCxn id="91" idx="0"/>
          </p:cNvCxnSpPr>
          <p:nvPr/>
        </p:nvCxnSpPr>
        <p:spPr>
          <a:xfrm flipV="1">
            <a:off x="4257235" y="3541643"/>
            <a:ext cx="924365" cy="100777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808725" y="4549057"/>
            <a:ext cx="2268475" cy="1200329"/>
          </a:xfrm>
          <a:prstGeom prst="rect">
            <a:avLst/>
          </a:prstGeom>
          <a:noFill/>
          <a:ln w="28575">
            <a:solidFill>
              <a:schemeClr val="bg1"/>
            </a:solidFill>
          </a:ln>
        </p:spPr>
        <p:txBody>
          <a:bodyPr wrap="square" rtlCol="0">
            <a:spAutoFit/>
          </a:bodyPr>
          <a:lstStyle/>
          <a:p>
            <a:pPr algn="ctr"/>
            <a:r>
              <a:rPr lang="en-US" sz="2400" dirty="0" smtClean="0"/>
              <a:t>“I trust God that He will do good”</a:t>
            </a:r>
            <a:endParaRPr lang="en-US" sz="2400" dirty="0" smtClean="0"/>
          </a:p>
        </p:txBody>
      </p:sp>
      <p:cxnSp>
        <p:nvCxnSpPr>
          <p:cNvPr id="96" name="Straight Arrow Connector 95"/>
          <p:cNvCxnSpPr>
            <a:stCxn id="95" idx="0"/>
          </p:cNvCxnSpPr>
          <p:nvPr/>
        </p:nvCxnSpPr>
        <p:spPr>
          <a:xfrm flipV="1">
            <a:off x="6942963" y="3541643"/>
            <a:ext cx="1439037" cy="100741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477000" y="533400"/>
            <a:ext cx="2158652" cy="1200329"/>
          </a:xfrm>
          <a:prstGeom prst="rect">
            <a:avLst/>
          </a:prstGeom>
          <a:noFill/>
          <a:ln w="28575">
            <a:solidFill>
              <a:schemeClr val="bg1"/>
            </a:solidFill>
          </a:ln>
        </p:spPr>
        <p:txBody>
          <a:bodyPr wrap="square" rtlCol="0">
            <a:spAutoFit/>
          </a:bodyPr>
          <a:lstStyle/>
          <a:p>
            <a:pPr algn="ctr"/>
            <a:r>
              <a:rPr lang="en-US" sz="2400" dirty="0" smtClean="0"/>
              <a:t>“I’m ‘believing God’ for a miracle”</a:t>
            </a:r>
            <a:endParaRPr lang="en-US" sz="2400" dirty="0" smtClean="0"/>
          </a:p>
        </p:txBody>
      </p:sp>
      <p:cxnSp>
        <p:nvCxnSpPr>
          <p:cNvPr id="98" name="Straight Arrow Connector 97"/>
          <p:cNvCxnSpPr>
            <a:stCxn id="97" idx="2"/>
          </p:cNvCxnSpPr>
          <p:nvPr/>
        </p:nvCxnSpPr>
        <p:spPr>
          <a:xfrm flipH="1">
            <a:off x="7391400" y="1733729"/>
            <a:ext cx="164926" cy="85707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9" name="TextBox 68"/>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714126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2000"/>
                                        <p:tgtEl>
                                          <p:spTgt spid="5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500"/>
                                        <p:tgtEl>
                                          <p:spTgt spid="79"/>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ipe(up)">
                                      <p:cBhvr>
                                        <p:cTn id="15" dur="500"/>
                                        <p:tgtEl>
                                          <p:spTgt spid="8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down)">
                                      <p:cBhvr>
                                        <p:cTn id="23" dur="500"/>
                                        <p:tgtEl>
                                          <p:spTgt spid="8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up)">
                                      <p:cBhvr>
                                        <p:cTn id="31" dur="500"/>
                                        <p:tgtEl>
                                          <p:spTgt spid="90"/>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childTnLst>
                          </p:cTn>
                        </p:par>
                        <p:par>
                          <p:cTn id="36" fill="hold">
                            <p:stCondLst>
                              <p:cond delay="5500"/>
                            </p:stCondLst>
                            <p:childTnLst>
                              <p:par>
                                <p:cTn id="37" presetID="22" presetClass="entr" presetSubtype="4" fill="hold" nodeType="after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down)">
                                      <p:cBhvr>
                                        <p:cTn id="39" dur="500"/>
                                        <p:tgtEl>
                                          <p:spTgt spid="92"/>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500"/>
                                        <p:tgtEl>
                                          <p:spTgt spid="97"/>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wipe(up)">
                                      <p:cBhvr>
                                        <p:cTn id="47" dur="500"/>
                                        <p:tgtEl>
                                          <p:spTgt spid="98"/>
                                        </p:tgtEl>
                                      </p:cBhvr>
                                    </p:animEffect>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fade">
                                      <p:cBhvr>
                                        <p:cTn id="51" dur="500"/>
                                        <p:tgtEl>
                                          <p:spTgt spid="95"/>
                                        </p:tgtEl>
                                      </p:cBhvr>
                                    </p:animEffect>
                                  </p:childTnLst>
                                </p:cTn>
                              </p:par>
                            </p:childTnLst>
                          </p:cTn>
                        </p:par>
                        <p:par>
                          <p:cTn id="52" fill="hold">
                            <p:stCondLst>
                              <p:cond delay="7500"/>
                            </p:stCondLst>
                            <p:childTnLst>
                              <p:par>
                                <p:cTn id="53" presetID="22" presetClass="entr" presetSubtype="4" fill="hold"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wipe(down)">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9" grpId="0" animBg="1"/>
      <p:bldP spid="85" grpId="0" animBg="1"/>
      <p:bldP spid="89" grpId="0" animBg="1"/>
      <p:bldP spid="91" grpId="0" animBg="1"/>
      <p:bldP spid="95" grpId="0" animBg="1"/>
      <p:bldP spid="9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968471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pic>
        <p:nvPicPr>
          <p:cNvPr id="28678" name="Picture 6" descr="A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7274">
            <a:off x="2051045" y="346362"/>
            <a:ext cx="4293765" cy="4837641"/>
          </a:xfrm>
          <a:prstGeom prst="rect">
            <a:avLst/>
          </a:prstGeom>
          <a:noFill/>
          <a:effectLst>
            <a:outerShdw blurRad="127000" dist="254000" dir="7800000" algn="t"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527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960282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6" name="TextBox 5"/>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7" name="TextBox 6"/>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pic>
        <p:nvPicPr>
          <p:cNvPr id="34818" name="Picture 2" descr="http://3.bp.blogspot.com/--1eQqv14GvY/UBYPquOCMxI/AAAAAAAABr8/51yC3WlMy0Y/s640/pastors+par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764359"/>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08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6" name="TextBox 5"/>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069129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646331"/>
          </a:xfrm>
          <a:prstGeom prst="rect">
            <a:avLst/>
          </a:prstGeom>
          <a:noFill/>
        </p:spPr>
        <p:txBody>
          <a:bodyPr wrap="square" rtlCol="0">
            <a:spAutoFit/>
          </a:bodyPr>
          <a:lstStyle/>
          <a:p>
            <a:r>
              <a:rPr lang="en-US" sz="3600" b="1" i="1" dirty="0" smtClean="0">
                <a:solidFill>
                  <a:srgbClr val="FFFF00"/>
                </a:solidFill>
                <a:latin typeface="Times New Roman" panose="02020603050405020304" pitchFamily="18" charset="0"/>
                <a:cs typeface="Times New Roman" panose="02020603050405020304" pitchFamily="18" charset="0"/>
              </a:rPr>
              <a:t>Logos</a:t>
            </a:r>
            <a:r>
              <a:rPr lang="en-US" sz="3600" dirty="0" smtClean="0"/>
              <a:t> ~ the </a:t>
            </a:r>
            <a:r>
              <a:rPr lang="en-US" sz="3600" i="1" dirty="0" smtClean="0"/>
              <a:t>written</a:t>
            </a:r>
            <a:r>
              <a:rPr lang="en-US" sz="3600" dirty="0" smtClean="0"/>
              <a:t> Word</a:t>
            </a:r>
            <a:endParaRPr lang="en-US" sz="3600" dirty="0">
              <a:solidFill>
                <a:srgbClr val="FFFF00"/>
              </a:solidFill>
            </a:endParaRPr>
          </a:p>
        </p:txBody>
      </p:sp>
      <p:sp>
        <p:nvSpPr>
          <p:cNvPr id="6" name="TextBox 5"/>
          <p:cNvSpPr txBox="1"/>
          <p:nvPr/>
        </p:nvSpPr>
        <p:spPr>
          <a:xfrm>
            <a:off x="457200" y="1143000"/>
            <a:ext cx="8255726" cy="646331"/>
          </a:xfrm>
          <a:prstGeom prst="rect">
            <a:avLst/>
          </a:prstGeom>
          <a:noFill/>
        </p:spPr>
        <p:txBody>
          <a:bodyPr wrap="square" rtlCol="0">
            <a:spAutoFit/>
          </a:bodyPr>
          <a:lstStyle/>
          <a:p>
            <a:r>
              <a:rPr lang="en-US" sz="3600" dirty="0" smtClean="0">
                <a:solidFill>
                  <a:schemeClr val="bg1"/>
                </a:solidFill>
              </a:rPr>
              <a:t> </a:t>
            </a:r>
            <a:r>
              <a:rPr lang="en-US" sz="3600" b="1" i="1" dirty="0" err="1">
                <a:solidFill>
                  <a:srgbClr val="FFFF00"/>
                </a:solidFill>
                <a:latin typeface="Times New Roman" panose="02020603050405020304" pitchFamily="18" charset="0"/>
                <a:cs typeface="Times New Roman" panose="02020603050405020304" pitchFamily="18" charset="0"/>
              </a:rPr>
              <a:t>R</a:t>
            </a:r>
            <a:r>
              <a:rPr lang="en-US" sz="3600" b="1" i="1" dirty="0" err="1" smtClean="0">
                <a:solidFill>
                  <a:srgbClr val="FFFF00"/>
                </a:solidFill>
                <a:latin typeface="Times New Roman" panose="02020603050405020304" pitchFamily="18" charset="0"/>
                <a:cs typeface="Times New Roman" panose="02020603050405020304" pitchFamily="18" charset="0"/>
              </a:rPr>
              <a:t>hēma</a:t>
            </a:r>
            <a:r>
              <a:rPr lang="en-US" sz="3600" dirty="0" smtClean="0">
                <a:solidFill>
                  <a:srgbClr val="FFFF00"/>
                </a:solidFill>
              </a:rPr>
              <a:t> </a:t>
            </a:r>
            <a:r>
              <a:rPr lang="en-US" sz="3600" dirty="0" smtClean="0">
                <a:solidFill>
                  <a:schemeClr val="bg1"/>
                </a:solidFill>
              </a:rPr>
              <a:t>~ the </a:t>
            </a:r>
            <a:r>
              <a:rPr lang="en-US" sz="3600" i="1" dirty="0" smtClean="0">
                <a:solidFill>
                  <a:schemeClr val="bg1"/>
                </a:solidFill>
              </a:rPr>
              <a:t>spoken</a:t>
            </a:r>
            <a:r>
              <a:rPr lang="en-US" sz="3600" dirty="0" smtClean="0">
                <a:solidFill>
                  <a:schemeClr val="bg1"/>
                </a:solidFill>
              </a:rPr>
              <a:t> Word</a:t>
            </a:r>
            <a:endParaRPr lang="en-US" sz="3600" dirty="0">
              <a:solidFill>
                <a:schemeClr val="bg1"/>
              </a:solidFill>
            </a:endParaRPr>
          </a:p>
        </p:txBody>
      </p:sp>
      <p:sp>
        <p:nvSpPr>
          <p:cNvPr id="7" name="TextBox 6"/>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725227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3416320"/>
          </a:xfrm>
          <a:prstGeom prst="rect">
            <a:avLst/>
          </a:prstGeom>
          <a:noFill/>
        </p:spPr>
        <p:txBody>
          <a:bodyPr wrap="square" rtlCol="0">
            <a:spAutoFit/>
          </a:bodyPr>
          <a:lstStyle/>
          <a:p>
            <a:r>
              <a:rPr lang="en-US" sz="3600" dirty="0"/>
              <a:t>Rom. </a:t>
            </a:r>
            <a:r>
              <a:rPr lang="en-US" sz="3600" dirty="0" smtClean="0"/>
              <a:t>10.17 </a:t>
            </a:r>
            <a:r>
              <a:rPr lang="en-US" sz="3600" dirty="0"/>
              <a:t>~ </a:t>
            </a:r>
            <a:r>
              <a:rPr lang="en-US" sz="3600" dirty="0" smtClean="0">
                <a:solidFill>
                  <a:srgbClr val="FFFF00"/>
                </a:solidFill>
              </a:rPr>
              <a:t>(as it is written, “I have made you a father of many nations") in the presence of Him whom he believed — God, who gives life to the dead and calls those things which do not exist as though they did;</a:t>
            </a:r>
            <a:endParaRPr lang="en-US" sz="3600" dirty="0">
              <a:solidFill>
                <a:srgbClr val="FFFF00"/>
              </a:solidFill>
            </a:endParaRPr>
          </a:p>
        </p:txBody>
      </p:sp>
      <p:sp>
        <p:nvSpPr>
          <p:cNvPr id="7" name="TextBox 6"/>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521614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2308324"/>
          </a:xfrm>
          <a:prstGeom prst="rect">
            <a:avLst/>
          </a:prstGeom>
          <a:noFill/>
        </p:spPr>
        <p:txBody>
          <a:bodyPr wrap="square" rtlCol="0">
            <a:spAutoFit/>
          </a:bodyPr>
          <a:lstStyle/>
          <a:p>
            <a:r>
              <a:rPr lang="en-US" sz="3600" dirty="0"/>
              <a:t>Prov. </a:t>
            </a:r>
            <a:r>
              <a:rPr lang="en-US" sz="3600" dirty="0" smtClean="0"/>
              <a:t>6.2 </a:t>
            </a:r>
            <a:r>
              <a:rPr lang="en-US" sz="3600" dirty="0"/>
              <a:t>~ </a:t>
            </a:r>
            <a:r>
              <a:rPr lang="en-US" sz="3600" dirty="0">
                <a:solidFill>
                  <a:srgbClr val="FFFF00"/>
                </a:solidFill>
              </a:rPr>
              <a:t>You are snared by the words of your mouth;</a:t>
            </a:r>
          </a:p>
          <a:p>
            <a:r>
              <a:rPr lang="en-US" sz="3600" dirty="0">
                <a:solidFill>
                  <a:srgbClr val="FFFF00"/>
                </a:solidFill>
              </a:rPr>
              <a:t>You are taken by the words of your mouth.</a:t>
            </a:r>
          </a:p>
        </p:txBody>
      </p:sp>
      <p:sp>
        <p:nvSpPr>
          <p:cNvPr id="6" name="TextBox 5"/>
          <p:cNvSpPr txBox="1"/>
          <p:nvPr/>
        </p:nvSpPr>
        <p:spPr>
          <a:xfrm>
            <a:off x="457200" y="533400"/>
            <a:ext cx="8255726" cy="2308324"/>
          </a:xfrm>
          <a:prstGeom prst="rect">
            <a:avLst/>
          </a:prstGeom>
          <a:noFill/>
        </p:spPr>
        <p:txBody>
          <a:bodyPr wrap="square" rtlCol="0">
            <a:spAutoFit/>
          </a:bodyPr>
          <a:lstStyle/>
          <a:p>
            <a:r>
              <a:rPr lang="en-US" sz="3600" dirty="0" smtClean="0"/>
              <a:t>Prov. 6.1 </a:t>
            </a:r>
            <a:r>
              <a:rPr lang="en-US" sz="3600" dirty="0"/>
              <a:t>~ </a:t>
            </a:r>
            <a:r>
              <a:rPr lang="en-US" sz="3600" dirty="0">
                <a:solidFill>
                  <a:srgbClr val="FFFF00"/>
                </a:solidFill>
              </a:rPr>
              <a:t>My son, if you become surety for your friend,</a:t>
            </a:r>
          </a:p>
          <a:p>
            <a:r>
              <a:rPr lang="en-US" sz="3600" dirty="0">
                <a:solidFill>
                  <a:srgbClr val="FFFF00"/>
                </a:solidFill>
              </a:rPr>
              <a:t>If you have shaken hands in pledge for a stranger,</a:t>
            </a:r>
          </a:p>
        </p:txBody>
      </p:sp>
      <p:sp>
        <p:nvSpPr>
          <p:cNvPr id="7" name="TextBox 6"/>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4105051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11111E-6 3.7037E-6 L -0.00139 0.32037 " pathEditMode="relative" rAng="0" ptsTypes="AA">
                                      <p:cBhvr>
                                        <p:cTn id="11" dur="1000" fill="hold"/>
                                        <p:tgtEl>
                                          <p:spTgt spid="3"/>
                                        </p:tgtEl>
                                        <p:attrNameLst>
                                          <p:attrName>ppt_x</p:attrName>
                                          <p:attrName>ppt_y</p:attrName>
                                        </p:attrNameLst>
                                      </p:cBhvr>
                                      <p:rCtr x="-69" y="16019"/>
                                    </p:animMotion>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754326"/>
          </a:xfrm>
          <a:prstGeom prst="rect">
            <a:avLst/>
          </a:prstGeom>
          <a:noFill/>
        </p:spPr>
        <p:txBody>
          <a:bodyPr wrap="square" rtlCol="0">
            <a:spAutoFit/>
          </a:bodyPr>
          <a:lstStyle/>
          <a:p>
            <a:r>
              <a:rPr lang="en-US" sz="3600" dirty="0"/>
              <a:t>Prov. </a:t>
            </a:r>
            <a:r>
              <a:rPr lang="en-US" sz="3600" dirty="0" smtClean="0"/>
              <a:t>18.21 </a:t>
            </a:r>
            <a:r>
              <a:rPr lang="en-US" sz="3600" dirty="0"/>
              <a:t>~ </a:t>
            </a:r>
            <a:r>
              <a:rPr lang="en-US" sz="3600" dirty="0">
                <a:solidFill>
                  <a:srgbClr val="FFFF00"/>
                </a:solidFill>
              </a:rPr>
              <a:t>Death and life are in the power of the tongue,</a:t>
            </a:r>
          </a:p>
          <a:p>
            <a:r>
              <a:rPr lang="en-US" sz="3600" dirty="0">
                <a:solidFill>
                  <a:srgbClr val="FFFF00"/>
                </a:solidFill>
              </a:rPr>
              <a:t>And those who love it will eat its fruit.</a:t>
            </a:r>
          </a:p>
        </p:txBody>
      </p:sp>
      <p:sp>
        <p:nvSpPr>
          <p:cNvPr id="7" name="TextBox 6"/>
          <p:cNvSpPr txBox="1"/>
          <p:nvPr/>
        </p:nvSpPr>
        <p:spPr>
          <a:xfrm>
            <a:off x="457200" y="5755220"/>
            <a:ext cx="6934200" cy="92333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5400" dirty="0" smtClean="0">
                <a:solidFill>
                  <a:schemeClr val="bg2">
                    <a:lumMod val="50000"/>
                  </a:schemeClr>
                </a:solidFill>
                <a:effectLst>
                  <a:glow rad="228600">
                    <a:schemeClr val="accent3">
                      <a:lumMod val="50000"/>
                      <a:alpha val="56000"/>
                    </a:schemeClr>
                  </a:glow>
                </a:effectLst>
                <a:latin typeface="Aaron" panose="02020900000000000000" pitchFamily="18" charset="0"/>
              </a:rPr>
              <a:t>Word of Faith</a:t>
            </a:r>
            <a:endParaRPr lang="en-US" sz="5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8" name="TextBox 7"/>
          <p:cNvSpPr txBox="1"/>
          <p:nvPr/>
        </p:nvSpPr>
        <p:spPr>
          <a:xfrm>
            <a:off x="2420201" y="5859579"/>
            <a:ext cx="703999" cy="40011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000" dirty="0" smtClean="0">
                <a:solidFill>
                  <a:schemeClr val="bg2">
                    <a:lumMod val="50000"/>
                  </a:schemeClr>
                </a:solidFill>
                <a:effectLst>
                  <a:glow rad="228600">
                    <a:schemeClr val="accent3">
                      <a:lumMod val="50000"/>
                      <a:alpha val="56000"/>
                    </a:schemeClr>
                  </a:glow>
                </a:effectLst>
                <a:latin typeface="Aaron" panose="02020900000000000000" pitchFamily="18" charset="0"/>
              </a:rPr>
              <a:t>the</a:t>
            </a:r>
            <a:endParaRPr lang="en-US" sz="44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4454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Cult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lts">
      <a:majorFont>
        <a:latin typeface="Aaron"/>
        <a:ea typeface=""/>
        <a:cs typeface=""/>
      </a:majorFont>
      <a:minorFont>
        <a:latin typeface="Aaro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err="1" smtClean="0"/>
        </a:defPPr>
      </a:lstStyle>
    </a:txDef>
  </a:objectDefaults>
  <a:extraClrSchemeLst/>
  <a:extLst>
    <a:ext uri="{05A4C25C-085E-4340-85A3-A5531E510DB2}">
      <thm15:themeFamily xmlns:thm15="http://schemas.microsoft.com/office/thememl/2012/main" name="Cults.potx" id="{2C3E478C-605D-4B9D-B609-AB71AC8F95EF}" vid="{1183348F-5333-4AF9-A82D-2CD9E2CA2EB6}"/>
    </a:ext>
  </a:extLst>
</a:theme>
</file>

<file path=docProps/app.xml><?xml version="1.0" encoding="utf-8"?>
<Properties xmlns="http://schemas.openxmlformats.org/officeDocument/2006/extended-properties" xmlns:vt="http://schemas.openxmlformats.org/officeDocument/2006/docPropsVTypes">
  <Template>Cults</Template>
  <TotalTime>3299</TotalTime>
  <Words>2212</Words>
  <Application>Microsoft Office PowerPoint</Application>
  <PresentationFormat>On-screen Show (4:3)</PresentationFormat>
  <Paragraphs>253</Paragraphs>
  <Slides>57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Aaron</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60</cp:revision>
  <dcterms:created xsi:type="dcterms:W3CDTF">2014-10-27T14:32:23Z</dcterms:created>
  <dcterms:modified xsi:type="dcterms:W3CDTF">2014-10-29T21:31:25Z</dcterms:modified>
</cp:coreProperties>
</file>